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30"/>
  </p:notesMasterIdLst>
  <p:sldIdLst>
    <p:sldId id="258" r:id="rId5"/>
    <p:sldId id="524" r:id="rId6"/>
    <p:sldId id="267" r:id="rId7"/>
    <p:sldId id="261" r:id="rId8"/>
    <p:sldId id="276" r:id="rId9"/>
    <p:sldId id="307" r:id="rId10"/>
    <p:sldId id="264" r:id="rId11"/>
    <p:sldId id="531" r:id="rId12"/>
    <p:sldId id="310" r:id="rId13"/>
    <p:sldId id="314" r:id="rId14"/>
    <p:sldId id="262" r:id="rId15"/>
    <p:sldId id="527" r:id="rId16"/>
    <p:sldId id="525" r:id="rId17"/>
    <p:sldId id="273" r:id="rId18"/>
    <p:sldId id="529" r:id="rId19"/>
    <p:sldId id="528" r:id="rId20"/>
    <p:sldId id="532" r:id="rId21"/>
    <p:sldId id="530" r:id="rId22"/>
    <p:sldId id="265" r:id="rId23"/>
    <p:sldId id="270" r:id="rId24"/>
    <p:sldId id="271" r:id="rId25"/>
    <p:sldId id="266" r:id="rId26"/>
    <p:sldId id="308" r:id="rId27"/>
    <p:sldId id="263" r:id="rId28"/>
    <p:sldId id="2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B69B7C-E2F3-22C6-4BF6-A9E494570F11}" name="Pickering, Nathaniel" initials="PN" userId="S::uusnp2@hallam.shu.ac.uk::60c81af7-7dfd-485f-967a-7369cc213810" providerId="AD"/>
  <p188:author id="{40AD3BD6-AAB5-D3F7-19A3-C33388EEBA16}" name="Austen, Liz" initials="AL" userId="S::sslla@hallam.shu.ac.uk::4eeb0777-6ce4-44d6-b5e3-dad0434699d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3BF"/>
    <a:srgbClr val="000000"/>
    <a:srgbClr val="FBB00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144" autoAdjust="0"/>
  </p:normalViewPr>
  <p:slideViewPr>
    <p:cSldViewPr snapToGrid="0">
      <p:cViewPr varScale="1">
        <p:scale>
          <a:sx n="49" d="100"/>
          <a:sy n="49" d="100"/>
        </p:scale>
        <p:origin x="131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sten, Liz" userId="4eeb0777-6ce4-44d6-b5e3-dad0434699dc" providerId="ADAL" clId="{657F0242-B34A-49C3-B746-4AA1A8465177}"/>
    <pc:docChg chg="delSld modSld">
      <pc:chgData name="Austen, Liz" userId="4eeb0777-6ce4-44d6-b5e3-dad0434699dc" providerId="ADAL" clId="{657F0242-B34A-49C3-B746-4AA1A8465177}" dt="2022-04-07T11:55:23.886" v="11" actId="47"/>
      <pc:docMkLst>
        <pc:docMk/>
      </pc:docMkLst>
      <pc:sldChg chg="modNotesTx">
        <pc:chgData name="Austen, Liz" userId="4eeb0777-6ce4-44d6-b5e3-dad0434699dc" providerId="ADAL" clId="{657F0242-B34A-49C3-B746-4AA1A8465177}" dt="2022-04-07T11:54:37.833" v="1" actId="6549"/>
        <pc:sldMkLst>
          <pc:docMk/>
          <pc:sldMk cId="3372860200" sldId="261"/>
        </pc:sldMkLst>
      </pc:sldChg>
      <pc:sldChg chg="modNotesTx">
        <pc:chgData name="Austen, Liz" userId="4eeb0777-6ce4-44d6-b5e3-dad0434699dc" providerId="ADAL" clId="{657F0242-B34A-49C3-B746-4AA1A8465177}" dt="2022-04-07T11:54:59.115" v="7" actId="6549"/>
        <pc:sldMkLst>
          <pc:docMk/>
          <pc:sldMk cId="2527410731" sldId="262"/>
        </pc:sldMkLst>
      </pc:sldChg>
      <pc:sldChg chg="modNotesTx">
        <pc:chgData name="Austen, Liz" userId="4eeb0777-6ce4-44d6-b5e3-dad0434699dc" providerId="ADAL" clId="{657F0242-B34A-49C3-B746-4AA1A8465177}" dt="2022-04-07T11:54:35.326" v="0" actId="6549"/>
        <pc:sldMkLst>
          <pc:docMk/>
          <pc:sldMk cId="2609788135" sldId="267"/>
        </pc:sldMkLst>
      </pc:sldChg>
      <pc:sldChg chg="modNotesTx">
        <pc:chgData name="Austen, Liz" userId="4eeb0777-6ce4-44d6-b5e3-dad0434699dc" providerId="ADAL" clId="{657F0242-B34A-49C3-B746-4AA1A8465177}" dt="2022-04-07T11:54:47.081" v="4" actId="6549"/>
        <pc:sldMkLst>
          <pc:docMk/>
          <pc:sldMk cId="765538884" sldId="276"/>
        </pc:sldMkLst>
      </pc:sldChg>
      <pc:sldChg chg="del">
        <pc:chgData name="Austen, Liz" userId="4eeb0777-6ce4-44d6-b5e3-dad0434699dc" providerId="ADAL" clId="{657F0242-B34A-49C3-B746-4AA1A8465177}" dt="2022-04-07T11:55:21.259" v="10" actId="47"/>
        <pc:sldMkLst>
          <pc:docMk/>
          <pc:sldMk cId="4192352751" sldId="304"/>
        </pc:sldMkLst>
      </pc:sldChg>
      <pc:sldChg chg="del">
        <pc:chgData name="Austen, Liz" userId="4eeb0777-6ce4-44d6-b5e3-dad0434699dc" providerId="ADAL" clId="{657F0242-B34A-49C3-B746-4AA1A8465177}" dt="2022-04-07T11:55:23.886" v="11" actId="47"/>
        <pc:sldMkLst>
          <pc:docMk/>
          <pc:sldMk cId="3782724183" sldId="305"/>
        </pc:sldMkLst>
      </pc:sldChg>
      <pc:sldChg chg="modNotesTx">
        <pc:chgData name="Austen, Liz" userId="4eeb0777-6ce4-44d6-b5e3-dad0434699dc" providerId="ADAL" clId="{657F0242-B34A-49C3-B746-4AA1A8465177}" dt="2022-04-07T11:54:50.050" v="5" actId="6549"/>
        <pc:sldMkLst>
          <pc:docMk/>
          <pc:sldMk cId="3270438604" sldId="307"/>
        </pc:sldMkLst>
      </pc:sldChg>
      <pc:sldChg chg="modNotesTx">
        <pc:chgData name="Austen, Liz" userId="4eeb0777-6ce4-44d6-b5e3-dad0434699dc" providerId="ADAL" clId="{657F0242-B34A-49C3-B746-4AA1A8465177}" dt="2022-04-07T11:54:55.204" v="6" actId="6549"/>
        <pc:sldMkLst>
          <pc:docMk/>
          <pc:sldMk cId="3091742687" sldId="310"/>
        </pc:sldMkLst>
      </pc:sldChg>
      <pc:sldChg chg="del">
        <pc:chgData name="Austen, Liz" userId="4eeb0777-6ce4-44d6-b5e3-dad0434699dc" providerId="ADAL" clId="{657F0242-B34A-49C3-B746-4AA1A8465177}" dt="2022-04-07T11:55:13.342" v="9" actId="47"/>
        <pc:sldMkLst>
          <pc:docMk/>
          <pc:sldMk cId="2112009889" sldId="518"/>
        </pc:sldMkLst>
      </pc:sldChg>
      <pc:sldChg chg="del">
        <pc:chgData name="Austen, Liz" userId="4eeb0777-6ce4-44d6-b5e3-dad0434699dc" providerId="ADAL" clId="{657F0242-B34A-49C3-B746-4AA1A8465177}" dt="2022-04-07T11:55:03.892" v="8" actId="47"/>
        <pc:sldMkLst>
          <pc:docMk/>
          <pc:sldMk cId="3315821155" sldId="52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67A5D-2BC9-4594-8C33-1DFD8B5688C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DB28D67C-CCDB-45F7-99FF-3889B5B3AA92}">
      <dgm:prSet phldrT="[Text]"/>
      <dgm:spPr/>
      <dgm:t>
        <a:bodyPr/>
        <a:lstStyle/>
        <a:p>
          <a:r>
            <a:rPr lang="en-GB">
              <a:solidFill>
                <a:schemeClr val="bg1"/>
              </a:solidFill>
            </a:rPr>
            <a:t>Access</a:t>
          </a:r>
        </a:p>
      </dgm:t>
    </dgm:pt>
    <dgm:pt modelId="{065C9C3F-2094-4F89-9812-CC3EB58617D3}" type="parTrans" cxnId="{1E234691-B98B-478E-B9A6-FB4E4CF9E624}">
      <dgm:prSet/>
      <dgm:spPr/>
      <dgm:t>
        <a:bodyPr/>
        <a:lstStyle/>
        <a:p>
          <a:endParaRPr lang="en-GB"/>
        </a:p>
      </dgm:t>
    </dgm:pt>
    <dgm:pt modelId="{9C29996B-FC5C-44B0-A985-80FEA83F6802}" type="sibTrans" cxnId="{1E234691-B98B-478E-B9A6-FB4E4CF9E624}">
      <dgm:prSet/>
      <dgm:spPr/>
      <dgm:t>
        <a:bodyPr/>
        <a:lstStyle/>
        <a:p>
          <a:endParaRPr lang="en-GB"/>
        </a:p>
      </dgm:t>
    </dgm:pt>
    <dgm:pt modelId="{F4FB7701-60BF-48ED-8247-F2812F9EB80C}">
      <dgm:prSet phldrT="[Text]"/>
      <dgm:spPr/>
      <dgm:t>
        <a:bodyPr/>
        <a:lstStyle/>
        <a:p>
          <a:r>
            <a:rPr lang="en-GB">
              <a:solidFill>
                <a:schemeClr val="bg1"/>
              </a:solidFill>
            </a:rPr>
            <a:t>Retention</a:t>
          </a:r>
        </a:p>
      </dgm:t>
    </dgm:pt>
    <dgm:pt modelId="{36EC4D66-347F-42AB-8413-C2C40A6127B0}" type="parTrans" cxnId="{D02E71E7-28A4-44DB-A0A1-728F53EC986C}">
      <dgm:prSet/>
      <dgm:spPr/>
      <dgm:t>
        <a:bodyPr/>
        <a:lstStyle/>
        <a:p>
          <a:endParaRPr lang="en-GB"/>
        </a:p>
      </dgm:t>
    </dgm:pt>
    <dgm:pt modelId="{BC5DCA85-005E-4DDF-B069-D1A321A06F4B}" type="sibTrans" cxnId="{D02E71E7-28A4-44DB-A0A1-728F53EC986C}">
      <dgm:prSet/>
      <dgm:spPr/>
      <dgm:t>
        <a:bodyPr/>
        <a:lstStyle/>
        <a:p>
          <a:endParaRPr lang="en-GB"/>
        </a:p>
      </dgm:t>
    </dgm:pt>
    <dgm:pt modelId="{5526F64B-7A57-4B68-B32F-16E6CAD19B00}">
      <dgm:prSet phldrT="[Text]"/>
      <dgm:spPr/>
      <dgm:t>
        <a:bodyPr/>
        <a:lstStyle/>
        <a:p>
          <a:r>
            <a:rPr lang="en-GB">
              <a:solidFill>
                <a:schemeClr val="bg1"/>
              </a:solidFill>
            </a:rPr>
            <a:t>Attainment</a:t>
          </a:r>
        </a:p>
      </dgm:t>
    </dgm:pt>
    <dgm:pt modelId="{0AE4E84A-C55D-4876-8E21-DD04EFE705A9}" type="parTrans" cxnId="{387448A9-A6FB-402F-A150-9AE3EB4AF139}">
      <dgm:prSet/>
      <dgm:spPr/>
      <dgm:t>
        <a:bodyPr/>
        <a:lstStyle/>
        <a:p>
          <a:endParaRPr lang="en-GB"/>
        </a:p>
      </dgm:t>
    </dgm:pt>
    <dgm:pt modelId="{C2410C8C-0BEC-4C5A-B18E-0BFECBAE6F11}" type="sibTrans" cxnId="{387448A9-A6FB-402F-A150-9AE3EB4AF139}">
      <dgm:prSet/>
      <dgm:spPr/>
      <dgm:t>
        <a:bodyPr/>
        <a:lstStyle/>
        <a:p>
          <a:endParaRPr lang="en-GB"/>
        </a:p>
      </dgm:t>
    </dgm:pt>
    <dgm:pt modelId="{6C396117-A8CE-4BF7-9C99-F6F18ECF0209}">
      <dgm:prSet phldrT="[Text]"/>
      <dgm:spPr/>
      <dgm:t>
        <a:bodyPr/>
        <a:lstStyle/>
        <a:p>
          <a:r>
            <a:rPr lang="en-GB">
              <a:solidFill>
                <a:schemeClr val="bg1"/>
              </a:solidFill>
            </a:rPr>
            <a:t>Progression</a:t>
          </a:r>
        </a:p>
      </dgm:t>
    </dgm:pt>
    <dgm:pt modelId="{6988B3AE-506D-4474-A7C5-61F17659F0ED}" type="parTrans" cxnId="{664A0DCE-4E7C-4485-B2CC-D2B136999827}">
      <dgm:prSet/>
      <dgm:spPr/>
      <dgm:t>
        <a:bodyPr/>
        <a:lstStyle/>
        <a:p>
          <a:endParaRPr lang="en-GB"/>
        </a:p>
      </dgm:t>
    </dgm:pt>
    <dgm:pt modelId="{A0756EE5-2741-4F39-883D-7C3D9EBAA984}" type="sibTrans" cxnId="{664A0DCE-4E7C-4485-B2CC-D2B136999827}">
      <dgm:prSet/>
      <dgm:spPr/>
      <dgm:t>
        <a:bodyPr/>
        <a:lstStyle/>
        <a:p>
          <a:endParaRPr lang="en-GB"/>
        </a:p>
      </dgm:t>
    </dgm:pt>
    <dgm:pt modelId="{16DDED3C-7572-4CB5-B377-2E6B2B2AEEAB}" type="pres">
      <dgm:prSet presAssocID="{B1267A5D-2BC9-4594-8C33-1DFD8B5688C8}" presName="cycle" presStyleCnt="0">
        <dgm:presLayoutVars>
          <dgm:dir/>
          <dgm:resizeHandles val="exact"/>
        </dgm:presLayoutVars>
      </dgm:prSet>
      <dgm:spPr/>
    </dgm:pt>
    <dgm:pt modelId="{7AC69C82-D4FB-4333-8BF3-3465212013B8}" type="pres">
      <dgm:prSet presAssocID="{DB28D67C-CCDB-45F7-99FF-3889B5B3AA92}" presName="dummy" presStyleCnt="0"/>
      <dgm:spPr/>
    </dgm:pt>
    <dgm:pt modelId="{2584F193-BA71-40D1-8F92-87E1C43265DD}" type="pres">
      <dgm:prSet presAssocID="{DB28D67C-CCDB-45F7-99FF-3889B5B3AA92}" presName="node" presStyleLbl="revTx" presStyleIdx="0" presStyleCnt="4">
        <dgm:presLayoutVars>
          <dgm:bulletEnabled val="1"/>
        </dgm:presLayoutVars>
      </dgm:prSet>
      <dgm:spPr/>
    </dgm:pt>
    <dgm:pt modelId="{C031325E-059C-4184-B50C-F70EC6989A27}" type="pres">
      <dgm:prSet presAssocID="{9C29996B-FC5C-44B0-A985-80FEA83F6802}" presName="sibTrans" presStyleLbl="node1" presStyleIdx="0" presStyleCnt="4"/>
      <dgm:spPr/>
    </dgm:pt>
    <dgm:pt modelId="{8E9CD175-2D1A-44DB-AB2B-486C2A081406}" type="pres">
      <dgm:prSet presAssocID="{F4FB7701-60BF-48ED-8247-F2812F9EB80C}" presName="dummy" presStyleCnt="0"/>
      <dgm:spPr/>
    </dgm:pt>
    <dgm:pt modelId="{ED918313-87FC-4887-B2D3-1B119FCC80DA}" type="pres">
      <dgm:prSet presAssocID="{F4FB7701-60BF-48ED-8247-F2812F9EB80C}" presName="node" presStyleLbl="revTx" presStyleIdx="1" presStyleCnt="4">
        <dgm:presLayoutVars>
          <dgm:bulletEnabled val="1"/>
        </dgm:presLayoutVars>
      </dgm:prSet>
      <dgm:spPr/>
    </dgm:pt>
    <dgm:pt modelId="{32BAEE68-CB38-4592-BC1F-E8C5A1DE7602}" type="pres">
      <dgm:prSet presAssocID="{BC5DCA85-005E-4DDF-B069-D1A321A06F4B}" presName="sibTrans" presStyleLbl="node1" presStyleIdx="1" presStyleCnt="4"/>
      <dgm:spPr/>
    </dgm:pt>
    <dgm:pt modelId="{8CDF37B4-C0F8-4A9C-B843-4BD0E7D3C0D7}" type="pres">
      <dgm:prSet presAssocID="{5526F64B-7A57-4B68-B32F-16E6CAD19B00}" presName="dummy" presStyleCnt="0"/>
      <dgm:spPr/>
    </dgm:pt>
    <dgm:pt modelId="{4F6C3303-06BE-44BF-AF49-C6A9414A46C4}" type="pres">
      <dgm:prSet presAssocID="{5526F64B-7A57-4B68-B32F-16E6CAD19B00}" presName="node" presStyleLbl="revTx" presStyleIdx="2" presStyleCnt="4">
        <dgm:presLayoutVars>
          <dgm:bulletEnabled val="1"/>
        </dgm:presLayoutVars>
      </dgm:prSet>
      <dgm:spPr/>
    </dgm:pt>
    <dgm:pt modelId="{F9875A5A-EA4C-4496-A1D9-BBD224FECCCE}" type="pres">
      <dgm:prSet presAssocID="{C2410C8C-0BEC-4C5A-B18E-0BFECBAE6F11}" presName="sibTrans" presStyleLbl="node1" presStyleIdx="2" presStyleCnt="4"/>
      <dgm:spPr/>
    </dgm:pt>
    <dgm:pt modelId="{E146653A-79CE-4E6A-A9E1-972ABC8FC780}" type="pres">
      <dgm:prSet presAssocID="{6C396117-A8CE-4BF7-9C99-F6F18ECF0209}" presName="dummy" presStyleCnt="0"/>
      <dgm:spPr/>
    </dgm:pt>
    <dgm:pt modelId="{721954F5-A323-43E9-99E1-0CBF410D77A1}" type="pres">
      <dgm:prSet presAssocID="{6C396117-A8CE-4BF7-9C99-F6F18ECF0209}" presName="node" presStyleLbl="revTx" presStyleIdx="3" presStyleCnt="4">
        <dgm:presLayoutVars>
          <dgm:bulletEnabled val="1"/>
        </dgm:presLayoutVars>
      </dgm:prSet>
      <dgm:spPr/>
    </dgm:pt>
    <dgm:pt modelId="{A8BF5E6E-E1A0-432D-9BF2-E43338020398}" type="pres">
      <dgm:prSet presAssocID="{A0756EE5-2741-4F39-883D-7C3D9EBAA984}" presName="sibTrans" presStyleLbl="node1" presStyleIdx="3" presStyleCnt="4"/>
      <dgm:spPr/>
    </dgm:pt>
  </dgm:ptLst>
  <dgm:cxnLst>
    <dgm:cxn modelId="{4C73C714-28A5-4261-A093-CF757C1212C3}" type="presOf" srcId="{DB28D67C-CCDB-45F7-99FF-3889B5B3AA92}" destId="{2584F193-BA71-40D1-8F92-87E1C43265DD}" srcOrd="0" destOrd="0" presId="urn:microsoft.com/office/officeart/2005/8/layout/cycle1"/>
    <dgm:cxn modelId="{D5E9D820-B625-4C93-9869-52CC0329EEEC}" type="presOf" srcId="{6C396117-A8CE-4BF7-9C99-F6F18ECF0209}" destId="{721954F5-A323-43E9-99E1-0CBF410D77A1}" srcOrd="0" destOrd="0" presId="urn:microsoft.com/office/officeart/2005/8/layout/cycle1"/>
    <dgm:cxn modelId="{62A14D3B-F2F1-4764-A090-28BE5BFA1CC8}" type="presOf" srcId="{C2410C8C-0BEC-4C5A-B18E-0BFECBAE6F11}" destId="{F9875A5A-EA4C-4496-A1D9-BBD224FECCCE}" srcOrd="0" destOrd="0" presId="urn:microsoft.com/office/officeart/2005/8/layout/cycle1"/>
    <dgm:cxn modelId="{3E1D1759-55FF-423B-8D30-81B8D98F5C58}" type="presOf" srcId="{BC5DCA85-005E-4DDF-B069-D1A321A06F4B}" destId="{32BAEE68-CB38-4592-BC1F-E8C5A1DE7602}" srcOrd="0" destOrd="0" presId="urn:microsoft.com/office/officeart/2005/8/layout/cycle1"/>
    <dgm:cxn modelId="{CFF3578F-BC01-48DE-9264-8DA16B4F804D}" type="presOf" srcId="{F4FB7701-60BF-48ED-8247-F2812F9EB80C}" destId="{ED918313-87FC-4887-B2D3-1B119FCC80DA}" srcOrd="0" destOrd="0" presId="urn:microsoft.com/office/officeart/2005/8/layout/cycle1"/>
    <dgm:cxn modelId="{1E234691-B98B-478E-B9A6-FB4E4CF9E624}" srcId="{B1267A5D-2BC9-4594-8C33-1DFD8B5688C8}" destId="{DB28D67C-CCDB-45F7-99FF-3889B5B3AA92}" srcOrd="0" destOrd="0" parTransId="{065C9C3F-2094-4F89-9812-CC3EB58617D3}" sibTransId="{9C29996B-FC5C-44B0-A985-80FEA83F6802}"/>
    <dgm:cxn modelId="{F23C6A9C-1AB6-4542-87DF-2955ED7E8B64}" type="presOf" srcId="{9C29996B-FC5C-44B0-A985-80FEA83F6802}" destId="{C031325E-059C-4184-B50C-F70EC6989A27}" srcOrd="0" destOrd="0" presId="urn:microsoft.com/office/officeart/2005/8/layout/cycle1"/>
    <dgm:cxn modelId="{387448A9-A6FB-402F-A150-9AE3EB4AF139}" srcId="{B1267A5D-2BC9-4594-8C33-1DFD8B5688C8}" destId="{5526F64B-7A57-4B68-B32F-16E6CAD19B00}" srcOrd="2" destOrd="0" parTransId="{0AE4E84A-C55D-4876-8E21-DD04EFE705A9}" sibTransId="{C2410C8C-0BEC-4C5A-B18E-0BFECBAE6F11}"/>
    <dgm:cxn modelId="{911D2CAF-2B6F-4B15-B71C-BD73987D2958}" type="presOf" srcId="{A0756EE5-2741-4F39-883D-7C3D9EBAA984}" destId="{A8BF5E6E-E1A0-432D-9BF2-E43338020398}" srcOrd="0" destOrd="0" presId="urn:microsoft.com/office/officeart/2005/8/layout/cycle1"/>
    <dgm:cxn modelId="{B260B5B9-D99A-406E-A3EF-AFC069BCF34C}" type="presOf" srcId="{5526F64B-7A57-4B68-B32F-16E6CAD19B00}" destId="{4F6C3303-06BE-44BF-AF49-C6A9414A46C4}" srcOrd="0" destOrd="0" presId="urn:microsoft.com/office/officeart/2005/8/layout/cycle1"/>
    <dgm:cxn modelId="{664A0DCE-4E7C-4485-B2CC-D2B136999827}" srcId="{B1267A5D-2BC9-4594-8C33-1DFD8B5688C8}" destId="{6C396117-A8CE-4BF7-9C99-F6F18ECF0209}" srcOrd="3" destOrd="0" parTransId="{6988B3AE-506D-4474-A7C5-61F17659F0ED}" sibTransId="{A0756EE5-2741-4F39-883D-7C3D9EBAA984}"/>
    <dgm:cxn modelId="{0EDB40D7-FF44-4D9B-81E7-5EDDC645674D}" type="presOf" srcId="{B1267A5D-2BC9-4594-8C33-1DFD8B5688C8}" destId="{16DDED3C-7572-4CB5-B377-2E6B2B2AEEAB}" srcOrd="0" destOrd="0" presId="urn:microsoft.com/office/officeart/2005/8/layout/cycle1"/>
    <dgm:cxn modelId="{D02E71E7-28A4-44DB-A0A1-728F53EC986C}" srcId="{B1267A5D-2BC9-4594-8C33-1DFD8B5688C8}" destId="{F4FB7701-60BF-48ED-8247-F2812F9EB80C}" srcOrd="1" destOrd="0" parTransId="{36EC4D66-347F-42AB-8413-C2C40A6127B0}" sibTransId="{BC5DCA85-005E-4DDF-B069-D1A321A06F4B}"/>
    <dgm:cxn modelId="{C71D3F44-2D30-4ACA-9F91-295BCD3EC879}" type="presParOf" srcId="{16DDED3C-7572-4CB5-B377-2E6B2B2AEEAB}" destId="{7AC69C82-D4FB-4333-8BF3-3465212013B8}" srcOrd="0" destOrd="0" presId="urn:microsoft.com/office/officeart/2005/8/layout/cycle1"/>
    <dgm:cxn modelId="{16B7A0DC-94B1-4D06-8F6B-FE2BD720E977}" type="presParOf" srcId="{16DDED3C-7572-4CB5-B377-2E6B2B2AEEAB}" destId="{2584F193-BA71-40D1-8F92-87E1C43265DD}" srcOrd="1" destOrd="0" presId="urn:microsoft.com/office/officeart/2005/8/layout/cycle1"/>
    <dgm:cxn modelId="{47996AC7-C759-4E92-98BC-5090DA2E55DD}" type="presParOf" srcId="{16DDED3C-7572-4CB5-B377-2E6B2B2AEEAB}" destId="{C031325E-059C-4184-B50C-F70EC6989A27}" srcOrd="2" destOrd="0" presId="urn:microsoft.com/office/officeart/2005/8/layout/cycle1"/>
    <dgm:cxn modelId="{CCB94DF5-069E-499B-89F6-1C19B3339436}" type="presParOf" srcId="{16DDED3C-7572-4CB5-B377-2E6B2B2AEEAB}" destId="{8E9CD175-2D1A-44DB-AB2B-486C2A081406}" srcOrd="3" destOrd="0" presId="urn:microsoft.com/office/officeart/2005/8/layout/cycle1"/>
    <dgm:cxn modelId="{CB2DE4DF-653D-43C0-91CB-F34A78159512}" type="presParOf" srcId="{16DDED3C-7572-4CB5-B377-2E6B2B2AEEAB}" destId="{ED918313-87FC-4887-B2D3-1B119FCC80DA}" srcOrd="4" destOrd="0" presId="urn:microsoft.com/office/officeart/2005/8/layout/cycle1"/>
    <dgm:cxn modelId="{FF8152A4-DEA1-4B88-9200-2C6F7E2CD15A}" type="presParOf" srcId="{16DDED3C-7572-4CB5-B377-2E6B2B2AEEAB}" destId="{32BAEE68-CB38-4592-BC1F-E8C5A1DE7602}" srcOrd="5" destOrd="0" presId="urn:microsoft.com/office/officeart/2005/8/layout/cycle1"/>
    <dgm:cxn modelId="{C2BE031F-AD02-4676-A76B-568A6F7B9CE1}" type="presParOf" srcId="{16DDED3C-7572-4CB5-B377-2E6B2B2AEEAB}" destId="{8CDF37B4-C0F8-4A9C-B843-4BD0E7D3C0D7}" srcOrd="6" destOrd="0" presId="urn:microsoft.com/office/officeart/2005/8/layout/cycle1"/>
    <dgm:cxn modelId="{DC30D60B-B22F-4D93-8E37-598DF0B7292E}" type="presParOf" srcId="{16DDED3C-7572-4CB5-B377-2E6B2B2AEEAB}" destId="{4F6C3303-06BE-44BF-AF49-C6A9414A46C4}" srcOrd="7" destOrd="0" presId="urn:microsoft.com/office/officeart/2005/8/layout/cycle1"/>
    <dgm:cxn modelId="{E4DECAD0-9C67-4AAD-936F-FA576D5647FB}" type="presParOf" srcId="{16DDED3C-7572-4CB5-B377-2E6B2B2AEEAB}" destId="{F9875A5A-EA4C-4496-A1D9-BBD224FECCCE}" srcOrd="8" destOrd="0" presId="urn:microsoft.com/office/officeart/2005/8/layout/cycle1"/>
    <dgm:cxn modelId="{551351D1-EA95-4B45-B3E5-8834D2B982DD}" type="presParOf" srcId="{16DDED3C-7572-4CB5-B377-2E6B2B2AEEAB}" destId="{E146653A-79CE-4E6A-A9E1-972ABC8FC780}" srcOrd="9" destOrd="0" presId="urn:microsoft.com/office/officeart/2005/8/layout/cycle1"/>
    <dgm:cxn modelId="{AE854318-AF8A-4610-8063-9D00A54E4BAF}" type="presParOf" srcId="{16DDED3C-7572-4CB5-B377-2E6B2B2AEEAB}" destId="{721954F5-A323-43E9-99E1-0CBF410D77A1}" srcOrd="10" destOrd="0" presId="urn:microsoft.com/office/officeart/2005/8/layout/cycle1"/>
    <dgm:cxn modelId="{A3798058-94D7-40CF-B551-D22A16659004}" type="presParOf" srcId="{16DDED3C-7572-4CB5-B377-2E6B2B2AEEAB}" destId="{A8BF5E6E-E1A0-432D-9BF2-E43338020398}"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47DA55-817C-4E7E-B4D5-3C4BD60B2E5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AB6E6BB5-6C78-4400-8DCB-3A585BC4291D}">
      <dgm:prSet phldrT="[Text]"/>
      <dgm:spPr>
        <a:ln>
          <a:solidFill>
            <a:schemeClr val="accent1"/>
          </a:solidFill>
        </a:ln>
      </dgm:spPr>
      <dgm:t>
        <a:bodyPr/>
        <a:lstStyle/>
        <a:p>
          <a:r>
            <a:rPr lang="en-GB" b="1">
              <a:solidFill>
                <a:srgbClr val="FFFFFF"/>
              </a:solidFill>
            </a:rPr>
            <a:t>Access</a:t>
          </a:r>
        </a:p>
      </dgm:t>
    </dgm:pt>
    <dgm:pt modelId="{84DB3253-8CB1-4BB2-838B-2ED61BCF9D7F}" type="parTrans" cxnId="{D5A609FB-B5A1-4093-A6F1-3CC784F4C7E7}">
      <dgm:prSet/>
      <dgm:spPr/>
      <dgm:t>
        <a:bodyPr/>
        <a:lstStyle/>
        <a:p>
          <a:endParaRPr lang="en-GB">
            <a:solidFill>
              <a:schemeClr val="bg1"/>
            </a:solidFill>
          </a:endParaRPr>
        </a:p>
      </dgm:t>
    </dgm:pt>
    <dgm:pt modelId="{8A41A582-CCF3-4D4E-93AB-F19F8006C01B}" type="sibTrans" cxnId="{D5A609FB-B5A1-4093-A6F1-3CC784F4C7E7}">
      <dgm:prSet/>
      <dgm:spPr/>
      <dgm:t>
        <a:bodyPr/>
        <a:lstStyle/>
        <a:p>
          <a:endParaRPr lang="en-GB">
            <a:solidFill>
              <a:schemeClr val="bg1"/>
            </a:solidFill>
          </a:endParaRPr>
        </a:p>
      </dgm:t>
    </dgm:pt>
    <dgm:pt modelId="{9AC2168F-A124-4CD4-A5E8-B45103B5EA40}">
      <dgm:prSet phldrT="[Text]"/>
      <dgm:spPr/>
      <dgm:t>
        <a:bodyPr/>
        <a:lstStyle/>
        <a:p>
          <a:r>
            <a:rPr lang="en-GB">
              <a:solidFill>
                <a:schemeClr val="bg1"/>
              </a:solidFill>
            </a:rPr>
            <a:t>To increase the proportion of new entrants who are Black by 40%, so that Black entrants represent 6% of all by 2024/25. </a:t>
          </a:r>
        </a:p>
      </dgm:t>
    </dgm:pt>
    <dgm:pt modelId="{866F9810-0AE4-4B5A-86E5-388F6A57CD67}" type="parTrans" cxnId="{EF869CFF-0983-4D4C-99BC-7518FFFB84AB}">
      <dgm:prSet/>
      <dgm:spPr/>
      <dgm:t>
        <a:bodyPr/>
        <a:lstStyle/>
        <a:p>
          <a:endParaRPr lang="en-GB">
            <a:solidFill>
              <a:schemeClr val="bg1"/>
            </a:solidFill>
          </a:endParaRPr>
        </a:p>
      </dgm:t>
    </dgm:pt>
    <dgm:pt modelId="{F5528FD3-977C-4D6B-99C3-228B33F0C911}" type="sibTrans" cxnId="{EF869CFF-0983-4D4C-99BC-7518FFFB84AB}">
      <dgm:prSet/>
      <dgm:spPr/>
      <dgm:t>
        <a:bodyPr/>
        <a:lstStyle/>
        <a:p>
          <a:endParaRPr lang="en-GB">
            <a:solidFill>
              <a:schemeClr val="bg1"/>
            </a:solidFill>
          </a:endParaRPr>
        </a:p>
      </dgm:t>
    </dgm:pt>
    <dgm:pt modelId="{18710B24-1143-4ECE-90E6-D7679AC9EDFF}">
      <dgm:prSet phldrT="[Text]"/>
      <dgm:spPr>
        <a:solidFill>
          <a:schemeClr val="tx2"/>
        </a:solidFill>
        <a:ln>
          <a:solidFill>
            <a:schemeClr val="tx2"/>
          </a:solidFill>
        </a:ln>
      </dgm:spPr>
      <dgm:t>
        <a:bodyPr/>
        <a:lstStyle/>
        <a:p>
          <a:r>
            <a:rPr lang="en-GB" b="1">
              <a:solidFill>
                <a:srgbClr val="FFFFFF"/>
              </a:solidFill>
            </a:rPr>
            <a:t>Continuation</a:t>
          </a:r>
        </a:p>
      </dgm:t>
    </dgm:pt>
    <dgm:pt modelId="{B8411C62-6452-47C7-85A5-8FE655C858D6}" type="parTrans" cxnId="{E82E7009-442D-4EE5-8581-D6CDE3C9F7BE}">
      <dgm:prSet/>
      <dgm:spPr/>
      <dgm:t>
        <a:bodyPr/>
        <a:lstStyle/>
        <a:p>
          <a:endParaRPr lang="en-GB">
            <a:solidFill>
              <a:schemeClr val="bg1"/>
            </a:solidFill>
          </a:endParaRPr>
        </a:p>
      </dgm:t>
    </dgm:pt>
    <dgm:pt modelId="{DDA8A97D-57BF-41CC-9DA3-38DB9EA2A6BB}" type="sibTrans" cxnId="{E82E7009-442D-4EE5-8581-D6CDE3C9F7BE}">
      <dgm:prSet/>
      <dgm:spPr/>
      <dgm:t>
        <a:bodyPr/>
        <a:lstStyle/>
        <a:p>
          <a:endParaRPr lang="en-GB">
            <a:solidFill>
              <a:schemeClr val="bg1"/>
            </a:solidFill>
          </a:endParaRPr>
        </a:p>
      </dgm:t>
    </dgm:pt>
    <dgm:pt modelId="{40751EFE-3BCD-45ED-9884-3A984DB0F0FD}">
      <dgm:prSet phldrT="[Text]"/>
      <dgm:spPr>
        <a:solidFill>
          <a:schemeClr val="tx2">
            <a:lumMod val="20000"/>
            <a:lumOff val="80000"/>
            <a:alpha val="90000"/>
          </a:schemeClr>
        </a:solidFill>
        <a:ln>
          <a:solidFill>
            <a:schemeClr val="tx2">
              <a:lumMod val="20000"/>
              <a:lumOff val="80000"/>
              <a:alpha val="90000"/>
            </a:schemeClr>
          </a:solidFill>
        </a:ln>
      </dgm:spPr>
      <dgm:t>
        <a:bodyPr/>
        <a:lstStyle/>
        <a:p>
          <a:r>
            <a:rPr lang="en-GB">
              <a:solidFill>
                <a:schemeClr val="bg1"/>
              </a:solidFill>
            </a:rPr>
            <a:t>To improve the continuation rates of most disadvantaged male students eradicating all gaps by 2024-25.</a:t>
          </a:r>
        </a:p>
      </dgm:t>
    </dgm:pt>
    <dgm:pt modelId="{1378452E-4A7C-4B39-BFB9-941033A961A9}" type="parTrans" cxnId="{3DB3FB2B-638C-486D-AAA8-2AD10163B90A}">
      <dgm:prSet/>
      <dgm:spPr/>
      <dgm:t>
        <a:bodyPr/>
        <a:lstStyle/>
        <a:p>
          <a:endParaRPr lang="en-GB">
            <a:solidFill>
              <a:schemeClr val="bg1"/>
            </a:solidFill>
          </a:endParaRPr>
        </a:p>
      </dgm:t>
    </dgm:pt>
    <dgm:pt modelId="{B99C4604-2DE7-443C-834E-CA4B298667FF}" type="sibTrans" cxnId="{3DB3FB2B-638C-486D-AAA8-2AD10163B90A}">
      <dgm:prSet/>
      <dgm:spPr/>
      <dgm:t>
        <a:bodyPr/>
        <a:lstStyle/>
        <a:p>
          <a:endParaRPr lang="en-GB">
            <a:solidFill>
              <a:schemeClr val="bg1"/>
            </a:solidFill>
          </a:endParaRPr>
        </a:p>
      </dgm:t>
    </dgm:pt>
    <dgm:pt modelId="{5CEAB9FB-2D8D-4712-A3A9-AC318D3C76C3}">
      <dgm:prSet phldrT="[Text]"/>
      <dgm:spPr>
        <a:solidFill>
          <a:schemeClr val="accent3"/>
        </a:solidFill>
        <a:ln>
          <a:solidFill>
            <a:schemeClr val="accent3"/>
          </a:solidFill>
        </a:ln>
      </dgm:spPr>
      <dgm:t>
        <a:bodyPr/>
        <a:lstStyle/>
        <a:p>
          <a:r>
            <a:rPr lang="en-GB" b="1">
              <a:solidFill>
                <a:srgbClr val="FFFFFF"/>
              </a:solidFill>
            </a:rPr>
            <a:t>Attainment</a:t>
          </a:r>
        </a:p>
      </dgm:t>
    </dgm:pt>
    <dgm:pt modelId="{63AD8ECD-9AD7-43D4-8317-5E1E5DD7BC8A}" type="parTrans" cxnId="{650B582F-40C7-44E4-B087-F91364ED0899}">
      <dgm:prSet/>
      <dgm:spPr/>
      <dgm:t>
        <a:bodyPr/>
        <a:lstStyle/>
        <a:p>
          <a:endParaRPr lang="en-GB">
            <a:solidFill>
              <a:schemeClr val="bg1"/>
            </a:solidFill>
          </a:endParaRPr>
        </a:p>
      </dgm:t>
    </dgm:pt>
    <dgm:pt modelId="{9A27B4A7-414F-4969-AB6F-3C0225708A92}" type="sibTrans" cxnId="{650B582F-40C7-44E4-B087-F91364ED0899}">
      <dgm:prSet/>
      <dgm:spPr/>
      <dgm:t>
        <a:bodyPr/>
        <a:lstStyle/>
        <a:p>
          <a:endParaRPr lang="en-GB">
            <a:solidFill>
              <a:schemeClr val="bg1"/>
            </a:solidFill>
          </a:endParaRPr>
        </a:p>
      </dgm:t>
    </dgm:pt>
    <dgm:pt modelId="{485FE1CD-3F72-45BE-9EB7-50DCD33E763B}">
      <dgm:prSet phldrT="[Text]"/>
      <dgm:spPr>
        <a:solidFill>
          <a:schemeClr val="accent3">
            <a:lumMod val="20000"/>
            <a:lumOff val="80000"/>
            <a:alpha val="90000"/>
          </a:schemeClr>
        </a:solidFill>
        <a:ln>
          <a:solidFill>
            <a:schemeClr val="accent3">
              <a:lumMod val="20000"/>
              <a:lumOff val="80000"/>
              <a:alpha val="90000"/>
            </a:schemeClr>
          </a:solidFill>
        </a:ln>
      </dgm:spPr>
      <dgm:t>
        <a:bodyPr/>
        <a:lstStyle/>
        <a:p>
          <a:r>
            <a:rPr lang="en-GB">
              <a:solidFill>
                <a:schemeClr val="bg1"/>
              </a:solidFill>
            </a:rPr>
            <a:t>To improve the degree attainment of black students; disabled students; most disadvantaged males and most disadvantaged BAME students, eradicating all gaps by 2024- 25.</a:t>
          </a:r>
        </a:p>
      </dgm:t>
    </dgm:pt>
    <dgm:pt modelId="{F734AC69-FBE9-41C0-A14A-A14D09E783F3}" type="parTrans" cxnId="{6D9CDDE6-786C-40C1-96FB-7D07ECF8B96C}">
      <dgm:prSet/>
      <dgm:spPr/>
      <dgm:t>
        <a:bodyPr/>
        <a:lstStyle/>
        <a:p>
          <a:endParaRPr lang="en-GB">
            <a:solidFill>
              <a:schemeClr val="bg1"/>
            </a:solidFill>
          </a:endParaRPr>
        </a:p>
      </dgm:t>
    </dgm:pt>
    <dgm:pt modelId="{A098DB3B-A8C4-49A0-95C3-9016EDCFA39E}" type="sibTrans" cxnId="{6D9CDDE6-786C-40C1-96FB-7D07ECF8B96C}">
      <dgm:prSet/>
      <dgm:spPr/>
      <dgm:t>
        <a:bodyPr/>
        <a:lstStyle/>
        <a:p>
          <a:endParaRPr lang="en-GB">
            <a:solidFill>
              <a:schemeClr val="bg1"/>
            </a:solidFill>
          </a:endParaRPr>
        </a:p>
      </dgm:t>
    </dgm:pt>
    <dgm:pt modelId="{C297C229-B93E-4282-9151-8B922E049514}">
      <dgm:prSet phldrT="[Text]"/>
      <dgm:spPr>
        <a:solidFill>
          <a:schemeClr val="accent5"/>
        </a:solidFill>
        <a:ln>
          <a:solidFill>
            <a:schemeClr val="accent5"/>
          </a:solidFill>
        </a:ln>
      </dgm:spPr>
      <dgm:t>
        <a:bodyPr/>
        <a:lstStyle/>
        <a:p>
          <a:r>
            <a:rPr lang="en-GB" b="1">
              <a:solidFill>
                <a:srgbClr val="FFFFFF"/>
              </a:solidFill>
            </a:rPr>
            <a:t>Progression</a:t>
          </a:r>
        </a:p>
      </dgm:t>
    </dgm:pt>
    <dgm:pt modelId="{88DEC8E9-B144-462B-AD67-4791CD3A1B89}" type="parTrans" cxnId="{57BCA467-3F48-420B-BEDD-82CC79C12EC3}">
      <dgm:prSet/>
      <dgm:spPr/>
      <dgm:t>
        <a:bodyPr/>
        <a:lstStyle/>
        <a:p>
          <a:endParaRPr lang="en-GB">
            <a:solidFill>
              <a:schemeClr val="bg1"/>
            </a:solidFill>
          </a:endParaRPr>
        </a:p>
      </dgm:t>
    </dgm:pt>
    <dgm:pt modelId="{7505E680-B835-45AC-9FFF-EBD2099A6901}" type="sibTrans" cxnId="{57BCA467-3F48-420B-BEDD-82CC79C12EC3}">
      <dgm:prSet/>
      <dgm:spPr/>
      <dgm:t>
        <a:bodyPr/>
        <a:lstStyle/>
        <a:p>
          <a:endParaRPr lang="en-GB">
            <a:solidFill>
              <a:schemeClr val="bg1"/>
            </a:solidFill>
          </a:endParaRPr>
        </a:p>
      </dgm:t>
    </dgm:pt>
    <dgm:pt modelId="{0A13688A-1333-4549-83FD-C107A707A8C0}">
      <dgm:prSet/>
      <dgm:spPr>
        <a:solidFill>
          <a:schemeClr val="accent5">
            <a:lumMod val="20000"/>
            <a:lumOff val="80000"/>
            <a:alpha val="90000"/>
          </a:schemeClr>
        </a:solidFill>
        <a:ln>
          <a:solidFill>
            <a:schemeClr val="accent5">
              <a:lumMod val="20000"/>
              <a:lumOff val="80000"/>
              <a:alpha val="90000"/>
            </a:schemeClr>
          </a:solidFill>
        </a:ln>
      </dgm:spPr>
      <dgm:t>
        <a:bodyPr/>
        <a:lstStyle/>
        <a:p>
          <a:r>
            <a:rPr lang="en-GB">
              <a:solidFill>
                <a:schemeClr val="bg1"/>
              </a:solidFill>
            </a:rPr>
            <a:t>To improve graduate outcomes for students who are: from an Asian background, disabled, most disadvantaged males and most disadvantaged BAME students, eradicating all gaps by 2029-30.</a:t>
          </a:r>
        </a:p>
      </dgm:t>
    </dgm:pt>
    <dgm:pt modelId="{46E90F68-A58B-410B-A385-9E5B1ECD789B}" type="parTrans" cxnId="{3B28717F-E82F-4912-90B6-865038318015}">
      <dgm:prSet/>
      <dgm:spPr/>
      <dgm:t>
        <a:bodyPr/>
        <a:lstStyle/>
        <a:p>
          <a:endParaRPr lang="en-GB">
            <a:solidFill>
              <a:schemeClr val="bg1"/>
            </a:solidFill>
          </a:endParaRPr>
        </a:p>
      </dgm:t>
    </dgm:pt>
    <dgm:pt modelId="{5B79B376-8A7C-431B-A997-5891E4E2AC8C}" type="sibTrans" cxnId="{3B28717F-E82F-4912-90B6-865038318015}">
      <dgm:prSet/>
      <dgm:spPr/>
      <dgm:t>
        <a:bodyPr/>
        <a:lstStyle/>
        <a:p>
          <a:endParaRPr lang="en-GB">
            <a:solidFill>
              <a:schemeClr val="bg1"/>
            </a:solidFill>
          </a:endParaRPr>
        </a:p>
      </dgm:t>
    </dgm:pt>
    <dgm:pt modelId="{1EB6F579-5D85-44DC-B8FD-0180EAD8ED58}" type="pres">
      <dgm:prSet presAssocID="{C447DA55-817C-4E7E-B4D5-3C4BD60B2E5B}" presName="Name0" presStyleCnt="0">
        <dgm:presLayoutVars>
          <dgm:chPref val="3"/>
          <dgm:dir/>
          <dgm:animLvl val="lvl"/>
          <dgm:resizeHandles/>
        </dgm:presLayoutVars>
      </dgm:prSet>
      <dgm:spPr/>
    </dgm:pt>
    <dgm:pt modelId="{9A8836B1-7AB4-45C4-845C-D889FDC60EE0}" type="pres">
      <dgm:prSet presAssocID="{AB6E6BB5-6C78-4400-8DCB-3A585BC4291D}" presName="horFlow" presStyleCnt="0"/>
      <dgm:spPr/>
    </dgm:pt>
    <dgm:pt modelId="{241E1057-E767-49B4-AEA4-F1BAAF2B07B6}" type="pres">
      <dgm:prSet presAssocID="{AB6E6BB5-6C78-4400-8DCB-3A585BC4291D}" presName="bigChev" presStyleLbl="node1" presStyleIdx="0" presStyleCnt="4"/>
      <dgm:spPr/>
    </dgm:pt>
    <dgm:pt modelId="{8D9F286C-4A7A-4A39-BE9D-42FF5CC4BE81}" type="pres">
      <dgm:prSet presAssocID="{866F9810-0AE4-4B5A-86E5-388F6A57CD67}" presName="parTrans" presStyleCnt="0"/>
      <dgm:spPr/>
    </dgm:pt>
    <dgm:pt modelId="{ED8EFDC7-4FD2-4AAB-895C-E7E889B98CAB}" type="pres">
      <dgm:prSet presAssocID="{9AC2168F-A124-4CD4-A5E8-B45103B5EA40}" presName="node" presStyleLbl="alignAccFollowNode1" presStyleIdx="0" presStyleCnt="4" custScaleX="356996">
        <dgm:presLayoutVars>
          <dgm:bulletEnabled val="1"/>
        </dgm:presLayoutVars>
      </dgm:prSet>
      <dgm:spPr/>
    </dgm:pt>
    <dgm:pt modelId="{0B67D6D2-0039-457F-B915-78E2B2E2FA8C}" type="pres">
      <dgm:prSet presAssocID="{AB6E6BB5-6C78-4400-8DCB-3A585BC4291D}" presName="vSp" presStyleCnt="0"/>
      <dgm:spPr/>
    </dgm:pt>
    <dgm:pt modelId="{88F3D911-14B0-4FDB-B4E1-369E14EC81C0}" type="pres">
      <dgm:prSet presAssocID="{18710B24-1143-4ECE-90E6-D7679AC9EDFF}" presName="horFlow" presStyleCnt="0"/>
      <dgm:spPr/>
    </dgm:pt>
    <dgm:pt modelId="{66A025A4-5376-4604-B3BE-F48819389DF1}" type="pres">
      <dgm:prSet presAssocID="{18710B24-1143-4ECE-90E6-D7679AC9EDFF}" presName="bigChev" presStyleLbl="node1" presStyleIdx="1" presStyleCnt="4"/>
      <dgm:spPr/>
    </dgm:pt>
    <dgm:pt modelId="{4C4D69B7-C908-40C1-8678-F311115AD7F8}" type="pres">
      <dgm:prSet presAssocID="{1378452E-4A7C-4B39-BFB9-941033A961A9}" presName="parTrans" presStyleCnt="0"/>
      <dgm:spPr/>
    </dgm:pt>
    <dgm:pt modelId="{64A83760-819A-4EBA-8EE6-A941A9C003FE}" type="pres">
      <dgm:prSet presAssocID="{40751EFE-3BCD-45ED-9884-3A984DB0F0FD}" presName="node" presStyleLbl="alignAccFollowNode1" presStyleIdx="1" presStyleCnt="4" custScaleX="356996">
        <dgm:presLayoutVars>
          <dgm:bulletEnabled val="1"/>
        </dgm:presLayoutVars>
      </dgm:prSet>
      <dgm:spPr/>
    </dgm:pt>
    <dgm:pt modelId="{E875C1D7-F676-4995-AFD9-C762390C8C67}" type="pres">
      <dgm:prSet presAssocID="{18710B24-1143-4ECE-90E6-D7679AC9EDFF}" presName="vSp" presStyleCnt="0"/>
      <dgm:spPr/>
    </dgm:pt>
    <dgm:pt modelId="{CF309014-399B-4D4A-8E76-7CF87E4FF001}" type="pres">
      <dgm:prSet presAssocID="{5CEAB9FB-2D8D-4712-A3A9-AC318D3C76C3}" presName="horFlow" presStyleCnt="0"/>
      <dgm:spPr/>
    </dgm:pt>
    <dgm:pt modelId="{1B551E02-23F0-4BB8-918F-6C426F0045E2}" type="pres">
      <dgm:prSet presAssocID="{5CEAB9FB-2D8D-4712-A3A9-AC318D3C76C3}" presName="bigChev" presStyleLbl="node1" presStyleIdx="2" presStyleCnt="4"/>
      <dgm:spPr/>
    </dgm:pt>
    <dgm:pt modelId="{E5FE17D3-BAFB-4704-B2CD-ABA1F3CF9881}" type="pres">
      <dgm:prSet presAssocID="{F734AC69-FBE9-41C0-A14A-A14D09E783F3}" presName="parTrans" presStyleCnt="0"/>
      <dgm:spPr/>
    </dgm:pt>
    <dgm:pt modelId="{BC82B1E6-1F88-4A8D-A4AA-8E03938837DB}" type="pres">
      <dgm:prSet presAssocID="{485FE1CD-3F72-45BE-9EB7-50DCD33E763B}" presName="node" presStyleLbl="alignAccFollowNode1" presStyleIdx="2" presStyleCnt="4" custScaleX="356996">
        <dgm:presLayoutVars>
          <dgm:bulletEnabled val="1"/>
        </dgm:presLayoutVars>
      </dgm:prSet>
      <dgm:spPr/>
    </dgm:pt>
    <dgm:pt modelId="{80A79A44-A0EF-441C-9D98-1F33D1DB874F}" type="pres">
      <dgm:prSet presAssocID="{5CEAB9FB-2D8D-4712-A3A9-AC318D3C76C3}" presName="vSp" presStyleCnt="0"/>
      <dgm:spPr/>
    </dgm:pt>
    <dgm:pt modelId="{EF54496A-4B9E-4DDA-89AF-5BD8F1EB0838}" type="pres">
      <dgm:prSet presAssocID="{C297C229-B93E-4282-9151-8B922E049514}" presName="horFlow" presStyleCnt="0"/>
      <dgm:spPr/>
    </dgm:pt>
    <dgm:pt modelId="{A8FB3289-AA39-4EC2-B0D8-32A8FBC4BF91}" type="pres">
      <dgm:prSet presAssocID="{C297C229-B93E-4282-9151-8B922E049514}" presName="bigChev" presStyleLbl="node1" presStyleIdx="3" presStyleCnt="4"/>
      <dgm:spPr/>
    </dgm:pt>
    <dgm:pt modelId="{9816E92E-1081-4305-9C86-16F0B28CE2C1}" type="pres">
      <dgm:prSet presAssocID="{46E90F68-A58B-410B-A385-9E5B1ECD789B}" presName="parTrans" presStyleCnt="0"/>
      <dgm:spPr/>
    </dgm:pt>
    <dgm:pt modelId="{81425C44-32B9-4222-AF09-1E82FA5DE590}" type="pres">
      <dgm:prSet presAssocID="{0A13688A-1333-4549-83FD-C107A707A8C0}" presName="node" presStyleLbl="alignAccFollowNode1" presStyleIdx="3" presStyleCnt="4" custScaleX="356996">
        <dgm:presLayoutVars>
          <dgm:bulletEnabled val="1"/>
        </dgm:presLayoutVars>
      </dgm:prSet>
      <dgm:spPr/>
    </dgm:pt>
  </dgm:ptLst>
  <dgm:cxnLst>
    <dgm:cxn modelId="{ADC86107-BD5E-4243-A024-F12BC752457D}" type="presOf" srcId="{AB6E6BB5-6C78-4400-8DCB-3A585BC4291D}" destId="{241E1057-E767-49B4-AEA4-F1BAAF2B07B6}" srcOrd="0" destOrd="0" presId="urn:microsoft.com/office/officeart/2005/8/layout/lProcess3"/>
    <dgm:cxn modelId="{E82E7009-442D-4EE5-8581-D6CDE3C9F7BE}" srcId="{C447DA55-817C-4E7E-B4D5-3C4BD60B2E5B}" destId="{18710B24-1143-4ECE-90E6-D7679AC9EDFF}" srcOrd="1" destOrd="0" parTransId="{B8411C62-6452-47C7-85A5-8FE655C858D6}" sibTransId="{DDA8A97D-57BF-41CC-9DA3-38DB9EA2A6BB}"/>
    <dgm:cxn modelId="{3DB3FB2B-638C-486D-AAA8-2AD10163B90A}" srcId="{18710B24-1143-4ECE-90E6-D7679AC9EDFF}" destId="{40751EFE-3BCD-45ED-9884-3A984DB0F0FD}" srcOrd="0" destOrd="0" parTransId="{1378452E-4A7C-4B39-BFB9-941033A961A9}" sibTransId="{B99C4604-2DE7-443C-834E-CA4B298667FF}"/>
    <dgm:cxn modelId="{0A4A632C-5DC8-4273-AE31-687856F0F972}" type="presOf" srcId="{40751EFE-3BCD-45ED-9884-3A984DB0F0FD}" destId="{64A83760-819A-4EBA-8EE6-A941A9C003FE}" srcOrd="0" destOrd="0" presId="urn:microsoft.com/office/officeart/2005/8/layout/lProcess3"/>
    <dgm:cxn modelId="{650B582F-40C7-44E4-B087-F91364ED0899}" srcId="{C447DA55-817C-4E7E-B4D5-3C4BD60B2E5B}" destId="{5CEAB9FB-2D8D-4712-A3A9-AC318D3C76C3}" srcOrd="2" destOrd="0" parTransId="{63AD8ECD-9AD7-43D4-8317-5E1E5DD7BC8A}" sibTransId="{9A27B4A7-414F-4969-AB6F-3C0225708A92}"/>
    <dgm:cxn modelId="{5D89D839-E7BD-4B89-A401-27670A2EB66E}" type="presOf" srcId="{C447DA55-817C-4E7E-B4D5-3C4BD60B2E5B}" destId="{1EB6F579-5D85-44DC-B8FD-0180EAD8ED58}" srcOrd="0" destOrd="0" presId="urn:microsoft.com/office/officeart/2005/8/layout/lProcess3"/>
    <dgm:cxn modelId="{57BCA467-3F48-420B-BEDD-82CC79C12EC3}" srcId="{C447DA55-817C-4E7E-B4D5-3C4BD60B2E5B}" destId="{C297C229-B93E-4282-9151-8B922E049514}" srcOrd="3" destOrd="0" parTransId="{88DEC8E9-B144-462B-AD67-4791CD3A1B89}" sibTransId="{7505E680-B835-45AC-9FFF-EBD2099A6901}"/>
    <dgm:cxn modelId="{D5661558-536E-4B02-A388-A1B0CF310943}" type="presOf" srcId="{485FE1CD-3F72-45BE-9EB7-50DCD33E763B}" destId="{BC82B1E6-1F88-4A8D-A4AA-8E03938837DB}" srcOrd="0" destOrd="0" presId="urn:microsoft.com/office/officeart/2005/8/layout/lProcess3"/>
    <dgm:cxn modelId="{1797C27A-AF93-4328-B03E-6BA8831DBAE0}" type="presOf" srcId="{5CEAB9FB-2D8D-4712-A3A9-AC318D3C76C3}" destId="{1B551E02-23F0-4BB8-918F-6C426F0045E2}" srcOrd="0" destOrd="0" presId="urn:microsoft.com/office/officeart/2005/8/layout/lProcess3"/>
    <dgm:cxn modelId="{3B28717F-E82F-4912-90B6-865038318015}" srcId="{C297C229-B93E-4282-9151-8B922E049514}" destId="{0A13688A-1333-4549-83FD-C107A707A8C0}" srcOrd="0" destOrd="0" parTransId="{46E90F68-A58B-410B-A385-9E5B1ECD789B}" sibTransId="{5B79B376-8A7C-431B-A997-5891E4E2AC8C}"/>
    <dgm:cxn modelId="{85F309A8-CF98-4C03-98D0-3F5ED44A8E7F}" type="presOf" srcId="{18710B24-1143-4ECE-90E6-D7679AC9EDFF}" destId="{66A025A4-5376-4604-B3BE-F48819389DF1}" srcOrd="0" destOrd="0" presId="urn:microsoft.com/office/officeart/2005/8/layout/lProcess3"/>
    <dgm:cxn modelId="{DE2FDCAF-6943-4DB0-BF41-AA28480B0B27}" type="presOf" srcId="{0A13688A-1333-4549-83FD-C107A707A8C0}" destId="{81425C44-32B9-4222-AF09-1E82FA5DE590}" srcOrd="0" destOrd="0" presId="urn:microsoft.com/office/officeart/2005/8/layout/lProcess3"/>
    <dgm:cxn modelId="{9EF72FC5-05DF-441C-B957-68EDEF6F1DE4}" type="presOf" srcId="{9AC2168F-A124-4CD4-A5E8-B45103B5EA40}" destId="{ED8EFDC7-4FD2-4AAB-895C-E7E889B98CAB}" srcOrd="0" destOrd="0" presId="urn:microsoft.com/office/officeart/2005/8/layout/lProcess3"/>
    <dgm:cxn modelId="{6D9CDDE6-786C-40C1-96FB-7D07ECF8B96C}" srcId="{5CEAB9FB-2D8D-4712-A3A9-AC318D3C76C3}" destId="{485FE1CD-3F72-45BE-9EB7-50DCD33E763B}" srcOrd="0" destOrd="0" parTransId="{F734AC69-FBE9-41C0-A14A-A14D09E783F3}" sibTransId="{A098DB3B-A8C4-49A0-95C3-9016EDCFA39E}"/>
    <dgm:cxn modelId="{DE1ED1F9-9EF9-417C-9A44-AC016B79BDFB}" type="presOf" srcId="{C297C229-B93E-4282-9151-8B922E049514}" destId="{A8FB3289-AA39-4EC2-B0D8-32A8FBC4BF91}" srcOrd="0" destOrd="0" presId="urn:microsoft.com/office/officeart/2005/8/layout/lProcess3"/>
    <dgm:cxn modelId="{D5A609FB-B5A1-4093-A6F1-3CC784F4C7E7}" srcId="{C447DA55-817C-4E7E-B4D5-3C4BD60B2E5B}" destId="{AB6E6BB5-6C78-4400-8DCB-3A585BC4291D}" srcOrd="0" destOrd="0" parTransId="{84DB3253-8CB1-4BB2-838B-2ED61BCF9D7F}" sibTransId="{8A41A582-CCF3-4D4E-93AB-F19F8006C01B}"/>
    <dgm:cxn modelId="{EF869CFF-0983-4D4C-99BC-7518FFFB84AB}" srcId="{AB6E6BB5-6C78-4400-8DCB-3A585BC4291D}" destId="{9AC2168F-A124-4CD4-A5E8-B45103B5EA40}" srcOrd="0" destOrd="0" parTransId="{866F9810-0AE4-4B5A-86E5-388F6A57CD67}" sibTransId="{F5528FD3-977C-4D6B-99C3-228B33F0C911}"/>
    <dgm:cxn modelId="{5218249B-7F82-45D5-824F-BC367F45E585}" type="presParOf" srcId="{1EB6F579-5D85-44DC-B8FD-0180EAD8ED58}" destId="{9A8836B1-7AB4-45C4-845C-D889FDC60EE0}" srcOrd="0" destOrd="0" presId="urn:microsoft.com/office/officeart/2005/8/layout/lProcess3"/>
    <dgm:cxn modelId="{8764526B-20AD-48D3-9C75-E4E9C6153E0D}" type="presParOf" srcId="{9A8836B1-7AB4-45C4-845C-D889FDC60EE0}" destId="{241E1057-E767-49B4-AEA4-F1BAAF2B07B6}" srcOrd="0" destOrd="0" presId="urn:microsoft.com/office/officeart/2005/8/layout/lProcess3"/>
    <dgm:cxn modelId="{74BDAE5B-07B7-4B8D-8DB9-462AF8902053}" type="presParOf" srcId="{9A8836B1-7AB4-45C4-845C-D889FDC60EE0}" destId="{8D9F286C-4A7A-4A39-BE9D-42FF5CC4BE81}" srcOrd="1" destOrd="0" presId="urn:microsoft.com/office/officeart/2005/8/layout/lProcess3"/>
    <dgm:cxn modelId="{E1DB872A-26BF-49A6-9546-F03B3EB43F5A}" type="presParOf" srcId="{9A8836B1-7AB4-45C4-845C-D889FDC60EE0}" destId="{ED8EFDC7-4FD2-4AAB-895C-E7E889B98CAB}" srcOrd="2" destOrd="0" presId="urn:microsoft.com/office/officeart/2005/8/layout/lProcess3"/>
    <dgm:cxn modelId="{FDC14CF3-5066-4ADE-A782-93351DF59174}" type="presParOf" srcId="{1EB6F579-5D85-44DC-B8FD-0180EAD8ED58}" destId="{0B67D6D2-0039-457F-B915-78E2B2E2FA8C}" srcOrd="1" destOrd="0" presId="urn:microsoft.com/office/officeart/2005/8/layout/lProcess3"/>
    <dgm:cxn modelId="{FB66D56F-58FF-434B-8432-8589D42E7402}" type="presParOf" srcId="{1EB6F579-5D85-44DC-B8FD-0180EAD8ED58}" destId="{88F3D911-14B0-4FDB-B4E1-369E14EC81C0}" srcOrd="2" destOrd="0" presId="urn:microsoft.com/office/officeart/2005/8/layout/lProcess3"/>
    <dgm:cxn modelId="{5E04090F-81BB-4373-9905-2A46056F10F2}" type="presParOf" srcId="{88F3D911-14B0-4FDB-B4E1-369E14EC81C0}" destId="{66A025A4-5376-4604-B3BE-F48819389DF1}" srcOrd="0" destOrd="0" presId="urn:microsoft.com/office/officeart/2005/8/layout/lProcess3"/>
    <dgm:cxn modelId="{684D7C03-853D-43ED-B562-9C4FE790FC65}" type="presParOf" srcId="{88F3D911-14B0-4FDB-B4E1-369E14EC81C0}" destId="{4C4D69B7-C908-40C1-8678-F311115AD7F8}" srcOrd="1" destOrd="0" presId="urn:microsoft.com/office/officeart/2005/8/layout/lProcess3"/>
    <dgm:cxn modelId="{D9259D06-65E3-42B4-A68A-1F710C9EE028}" type="presParOf" srcId="{88F3D911-14B0-4FDB-B4E1-369E14EC81C0}" destId="{64A83760-819A-4EBA-8EE6-A941A9C003FE}" srcOrd="2" destOrd="0" presId="urn:microsoft.com/office/officeart/2005/8/layout/lProcess3"/>
    <dgm:cxn modelId="{629B8BD2-D950-4423-AFD5-A33E0DB8BAEB}" type="presParOf" srcId="{1EB6F579-5D85-44DC-B8FD-0180EAD8ED58}" destId="{E875C1D7-F676-4995-AFD9-C762390C8C67}" srcOrd="3" destOrd="0" presId="urn:microsoft.com/office/officeart/2005/8/layout/lProcess3"/>
    <dgm:cxn modelId="{11CB4817-301B-4D5D-A3CC-62A7E85D2EF4}" type="presParOf" srcId="{1EB6F579-5D85-44DC-B8FD-0180EAD8ED58}" destId="{CF309014-399B-4D4A-8E76-7CF87E4FF001}" srcOrd="4" destOrd="0" presId="urn:microsoft.com/office/officeart/2005/8/layout/lProcess3"/>
    <dgm:cxn modelId="{4DE69D7D-C632-44D7-B919-EC9470260457}" type="presParOf" srcId="{CF309014-399B-4D4A-8E76-7CF87E4FF001}" destId="{1B551E02-23F0-4BB8-918F-6C426F0045E2}" srcOrd="0" destOrd="0" presId="urn:microsoft.com/office/officeart/2005/8/layout/lProcess3"/>
    <dgm:cxn modelId="{E4BD5CD1-E0DE-4CF1-82BD-B222B618FBDD}" type="presParOf" srcId="{CF309014-399B-4D4A-8E76-7CF87E4FF001}" destId="{E5FE17D3-BAFB-4704-B2CD-ABA1F3CF9881}" srcOrd="1" destOrd="0" presId="urn:microsoft.com/office/officeart/2005/8/layout/lProcess3"/>
    <dgm:cxn modelId="{9D411719-2765-4C51-8F3D-EBC514879CC4}" type="presParOf" srcId="{CF309014-399B-4D4A-8E76-7CF87E4FF001}" destId="{BC82B1E6-1F88-4A8D-A4AA-8E03938837DB}" srcOrd="2" destOrd="0" presId="urn:microsoft.com/office/officeart/2005/8/layout/lProcess3"/>
    <dgm:cxn modelId="{72183ED0-C3AF-4529-AEA5-71DE59DC8D79}" type="presParOf" srcId="{1EB6F579-5D85-44DC-B8FD-0180EAD8ED58}" destId="{80A79A44-A0EF-441C-9D98-1F33D1DB874F}" srcOrd="5" destOrd="0" presId="urn:microsoft.com/office/officeart/2005/8/layout/lProcess3"/>
    <dgm:cxn modelId="{FF07821C-FCC9-416B-B023-80AEBA79FA4A}" type="presParOf" srcId="{1EB6F579-5D85-44DC-B8FD-0180EAD8ED58}" destId="{EF54496A-4B9E-4DDA-89AF-5BD8F1EB0838}" srcOrd="6" destOrd="0" presId="urn:microsoft.com/office/officeart/2005/8/layout/lProcess3"/>
    <dgm:cxn modelId="{FA7F67D9-2A0C-4EF3-AFD9-F233EDCE6185}" type="presParOf" srcId="{EF54496A-4B9E-4DDA-89AF-5BD8F1EB0838}" destId="{A8FB3289-AA39-4EC2-B0D8-32A8FBC4BF91}" srcOrd="0" destOrd="0" presId="urn:microsoft.com/office/officeart/2005/8/layout/lProcess3"/>
    <dgm:cxn modelId="{ABE203D3-1351-4398-B022-993D5D7380C9}" type="presParOf" srcId="{EF54496A-4B9E-4DDA-89AF-5BD8F1EB0838}" destId="{9816E92E-1081-4305-9C86-16F0B28CE2C1}" srcOrd="1" destOrd="0" presId="urn:microsoft.com/office/officeart/2005/8/layout/lProcess3"/>
    <dgm:cxn modelId="{764599C2-0E9E-495B-8FE6-6013202FC6EF}" type="presParOf" srcId="{EF54496A-4B9E-4DDA-89AF-5BD8F1EB0838}" destId="{81425C44-32B9-4222-AF09-1E82FA5DE590}"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4F193-BA71-40D1-8F92-87E1C43265DD}">
      <dsp:nvSpPr>
        <dsp:cNvPr id="0" name=""/>
        <dsp:cNvSpPr/>
      </dsp:nvSpPr>
      <dsp:spPr>
        <a:xfrm>
          <a:off x="2081056" y="146347"/>
          <a:ext cx="1181123" cy="1181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bg1"/>
              </a:solidFill>
            </a:rPr>
            <a:t>Access</a:t>
          </a:r>
        </a:p>
      </dsp:txBody>
      <dsp:txXfrm>
        <a:off x="2081056" y="146347"/>
        <a:ext cx="1181123" cy="1181123"/>
      </dsp:txXfrm>
    </dsp:sp>
    <dsp:sp modelId="{C031325E-059C-4184-B50C-F70EC6989A27}">
      <dsp:nvSpPr>
        <dsp:cNvPr id="0" name=""/>
        <dsp:cNvSpPr/>
      </dsp:nvSpPr>
      <dsp:spPr>
        <a:xfrm>
          <a:off x="-275" y="71782"/>
          <a:ext cx="3337021" cy="3337021"/>
        </a:xfrm>
        <a:prstGeom prst="circularArrow">
          <a:avLst>
            <a:gd name="adj1" fmla="val 6902"/>
            <a:gd name="adj2" fmla="val 465342"/>
            <a:gd name="adj3" fmla="val 549458"/>
            <a:gd name="adj4" fmla="val 205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918313-87FC-4887-B2D3-1B119FCC80DA}">
      <dsp:nvSpPr>
        <dsp:cNvPr id="0" name=""/>
        <dsp:cNvSpPr/>
      </dsp:nvSpPr>
      <dsp:spPr>
        <a:xfrm>
          <a:off x="2081056" y="2153114"/>
          <a:ext cx="1181123" cy="1181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bg1"/>
              </a:solidFill>
            </a:rPr>
            <a:t>Retention</a:t>
          </a:r>
        </a:p>
      </dsp:txBody>
      <dsp:txXfrm>
        <a:off x="2081056" y="2153114"/>
        <a:ext cx="1181123" cy="1181123"/>
      </dsp:txXfrm>
    </dsp:sp>
    <dsp:sp modelId="{32BAEE68-CB38-4592-BC1F-E8C5A1DE7602}">
      <dsp:nvSpPr>
        <dsp:cNvPr id="0" name=""/>
        <dsp:cNvSpPr/>
      </dsp:nvSpPr>
      <dsp:spPr>
        <a:xfrm>
          <a:off x="-275" y="71782"/>
          <a:ext cx="3337021" cy="3337021"/>
        </a:xfrm>
        <a:prstGeom prst="circularArrow">
          <a:avLst>
            <a:gd name="adj1" fmla="val 6902"/>
            <a:gd name="adj2" fmla="val 465342"/>
            <a:gd name="adj3" fmla="val 5949458"/>
            <a:gd name="adj4" fmla="val 43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6C3303-06BE-44BF-AF49-C6A9414A46C4}">
      <dsp:nvSpPr>
        <dsp:cNvPr id="0" name=""/>
        <dsp:cNvSpPr/>
      </dsp:nvSpPr>
      <dsp:spPr>
        <a:xfrm>
          <a:off x="74289" y="2153114"/>
          <a:ext cx="1181123" cy="1181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bg1"/>
              </a:solidFill>
            </a:rPr>
            <a:t>Attainment</a:t>
          </a:r>
        </a:p>
      </dsp:txBody>
      <dsp:txXfrm>
        <a:off x="74289" y="2153114"/>
        <a:ext cx="1181123" cy="1181123"/>
      </dsp:txXfrm>
    </dsp:sp>
    <dsp:sp modelId="{F9875A5A-EA4C-4496-A1D9-BBD224FECCCE}">
      <dsp:nvSpPr>
        <dsp:cNvPr id="0" name=""/>
        <dsp:cNvSpPr/>
      </dsp:nvSpPr>
      <dsp:spPr>
        <a:xfrm>
          <a:off x="-275" y="71782"/>
          <a:ext cx="3337021" cy="3337021"/>
        </a:xfrm>
        <a:prstGeom prst="circularArrow">
          <a:avLst>
            <a:gd name="adj1" fmla="val 6902"/>
            <a:gd name="adj2" fmla="val 465342"/>
            <a:gd name="adj3" fmla="val 11349458"/>
            <a:gd name="adj4" fmla="val 97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1954F5-A323-43E9-99E1-0CBF410D77A1}">
      <dsp:nvSpPr>
        <dsp:cNvPr id="0" name=""/>
        <dsp:cNvSpPr/>
      </dsp:nvSpPr>
      <dsp:spPr>
        <a:xfrm>
          <a:off x="74289" y="146347"/>
          <a:ext cx="1181123" cy="1181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bg1"/>
              </a:solidFill>
            </a:rPr>
            <a:t>Progression</a:t>
          </a:r>
        </a:p>
      </dsp:txBody>
      <dsp:txXfrm>
        <a:off x="74289" y="146347"/>
        <a:ext cx="1181123" cy="1181123"/>
      </dsp:txXfrm>
    </dsp:sp>
    <dsp:sp modelId="{A8BF5E6E-E1A0-432D-9BF2-E43338020398}">
      <dsp:nvSpPr>
        <dsp:cNvPr id="0" name=""/>
        <dsp:cNvSpPr/>
      </dsp:nvSpPr>
      <dsp:spPr>
        <a:xfrm>
          <a:off x="-275" y="71782"/>
          <a:ext cx="3337021" cy="3337021"/>
        </a:xfrm>
        <a:prstGeom prst="circularArrow">
          <a:avLst>
            <a:gd name="adj1" fmla="val 6902"/>
            <a:gd name="adj2" fmla="val 465342"/>
            <a:gd name="adj3" fmla="val 16749458"/>
            <a:gd name="adj4" fmla="val 151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E1057-E767-49B4-AEA4-F1BAAF2B07B6}">
      <dsp:nvSpPr>
        <dsp:cNvPr id="0" name=""/>
        <dsp:cNvSpPr/>
      </dsp:nvSpPr>
      <dsp:spPr>
        <a:xfrm>
          <a:off x="2611" y="550896"/>
          <a:ext cx="2441670" cy="976668"/>
        </a:xfrm>
        <a:prstGeom prst="chevron">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GB" sz="2100" b="1" kern="1200">
              <a:solidFill>
                <a:srgbClr val="FFFFFF"/>
              </a:solidFill>
            </a:rPr>
            <a:t>Access</a:t>
          </a:r>
        </a:p>
      </dsp:txBody>
      <dsp:txXfrm>
        <a:off x="490945" y="550896"/>
        <a:ext cx="1465002" cy="976668"/>
      </dsp:txXfrm>
    </dsp:sp>
    <dsp:sp modelId="{ED8EFDC7-4FD2-4AAB-895C-E7E889B98CAB}">
      <dsp:nvSpPr>
        <dsp:cNvPr id="0" name=""/>
        <dsp:cNvSpPr/>
      </dsp:nvSpPr>
      <dsp:spPr>
        <a:xfrm>
          <a:off x="2126865" y="633913"/>
          <a:ext cx="7234833" cy="81063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bg1"/>
              </a:solidFill>
            </a:rPr>
            <a:t>To increase the proportion of new entrants who are Black by 40%, so that Black entrants represent 6% of all by 2024/25. </a:t>
          </a:r>
        </a:p>
      </dsp:txBody>
      <dsp:txXfrm>
        <a:off x="2532182" y="633913"/>
        <a:ext cx="6424199" cy="810634"/>
      </dsp:txXfrm>
    </dsp:sp>
    <dsp:sp modelId="{66A025A4-5376-4604-B3BE-F48819389DF1}">
      <dsp:nvSpPr>
        <dsp:cNvPr id="0" name=""/>
        <dsp:cNvSpPr/>
      </dsp:nvSpPr>
      <dsp:spPr>
        <a:xfrm>
          <a:off x="2611" y="1664298"/>
          <a:ext cx="2441670" cy="976668"/>
        </a:xfrm>
        <a:prstGeom prst="chevron">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GB" sz="2100" b="1" kern="1200">
              <a:solidFill>
                <a:srgbClr val="FFFFFF"/>
              </a:solidFill>
            </a:rPr>
            <a:t>Continuation</a:t>
          </a:r>
        </a:p>
      </dsp:txBody>
      <dsp:txXfrm>
        <a:off x="490945" y="1664298"/>
        <a:ext cx="1465002" cy="976668"/>
      </dsp:txXfrm>
    </dsp:sp>
    <dsp:sp modelId="{64A83760-819A-4EBA-8EE6-A941A9C003FE}">
      <dsp:nvSpPr>
        <dsp:cNvPr id="0" name=""/>
        <dsp:cNvSpPr/>
      </dsp:nvSpPr>
      <dsp:spPr>
        <a:xfrm>
          <a:off x="2126865" y="1747315"/>
          <a:ext cx="7234833" cy="810634"/>
        </a:xfrm>
        <a:prstGeom prst="chevron">
          <a:avLst/>
        </a:prstGeom>
        <a:solidFill>
          <a:schemeClr val="tx2">
            <a:lumMod val="20000"/>
            <a:lumOff val="80000"/>
            <a:alpha val="90000"/>
          </a:schemeClr>
        </a:solidFill>
        <a:ln w="12700" cap="flat" cmpd="sng" algn="ctr">
          <a:solidFill>
            <a:schemeClr val="tx2">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bg1"/>
              </a:solidFill>
            </a:rPr>
            <a:t>To improve the continuation rates of most disadvantaged male students eradicating all gaps by 2024-25.</a:t>
          </a:r>
        </a:p>
      </dsp:txBody>
      <dsp:txXfrm>
        <a:off x="2532182" y="1747315"/>
        <a:ext cx="6424199" cy="810634"/>
      </dsp:txXfrm>
    </dsp:sp>
    <dsp:sp modelId="{1B551E02-23F0-4BB8-918F-6C426F0045E2}">
      <dsp:nvSpPr>
        <dsp:cNvPr id="0" name=""/>
        <dsp:cNvSpPr/>
      </dsp:nvSpPr>
      <dsp:spPr>
        <a:xfrm>
          <a:off x="2611" y="2777700"/>
          <a:ext cx="2441670" cy="976668"/>
        </a:xfrm>
        <a:prstGeom prst="chevron">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GB" sz="2100" b="1" kern="1200">
              <a:solidFill>
                <a:srgbClr val="FFFFFF"/>
              </a:solidFill>
            </a:rPr>
            <a:t>Attainment</a:t>
          </a:r>
        </a:p>
      </dsp:txBody>
      <dsp:txXfrm>
        <a:off x="490945" y="2777700"/>
        <a:ext cx="1465002" cy="976668"/>
      </dsp:txXfrm>
    </dsp:sp>
    <dsp:sp modelId="{BC82B1E6-1F88-4A8D-A4AA-8E03938837DB}">
      <dsp:nvSpPr>
        <dsp:cNvPr id="0" name=""/>
        <dsp:cNvSpPr/>
      </dsp:nvSpPr>
      <dsp:spPr>
        <a:xfrm>
          <a:off x="2126865" y="2860717"/>
          <a:ext cx="7234833" cy="810634"/>
        </a:xfrm>
        <a:prstGeom prst="chevron">
          <a:avLst/>
        </a:prstGeom>
        <a:solidFill>
          <a:schemeClr val="accent3">
            <a:lumMod val="20000"/>
            <a:lumOff val="80000"/>
            <a:alpha val="90000"/>
          </a:schemeClr>
        </a:solidFill>
        <a:ln w="12700" cap="flat" cmpd="sng" algn="ctr">
          <a:solidFill>
            <a:schemeClr val="accent3">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bg1"/>
              </a:solidFill>
            </a:rPr>
            <a:t>To improve the degree attainment of black students; disabled students; most disadvantaged males and most disadvantaged BAME students, eradicating all gaps by 2024- 25.</a:t>
          </a:r>
        </a:p>
      </dsp:txBody>
      <dsp:txXfrm>
        <a:off x="2532182" y="2860717"/>
        <a:ext cx="6424199" cy="810634"/>
      </dsp:txXfrm>
    </dsp:sp>
    <dsp:sp modelId="{A8FB3289-AA39-4EC2-B0D8-32A8FBC4BF91}">
      <dsp:nvSpPr>
        <dsp:cNvPr id="0" name=""/>
        <dsp:cNvSpPr/>
      </dsp:nvSpPr>
      <dsp:spPr>
        <a:xfrm>
          <a:off x="2611" y="3891102"/>
          <a:ext cx="2441670" cy="976668"/>
        </a:xfrm>
        <a:prstGeom prst="chevron">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GB" sz="2100" b="1" kern="1200">
              <a:solidFill>
                <a:srgbClr val="FFFFFF"/>
              </a:solidFill>
            </a:rPr>
            <a:t>Progression</a:t>
          </a:r>
        </a:p>
      </dsp:txBody>
      <dsp:txXfrm>
        <a:off x="490945" y="3891102"/>
        <a:ext cx="1465002" cy="976668"/>
      </dsp:txXfrm>
    </dsp:sp>
    <dsp:sp modelId="{81425C44-32B9-4222-AF09-1E82FA5DE590}">
      <dsp:nvSpPr>
        <dsp:cNvPr id="0" name=""/>
        <dsp:cNvSpPr/>
      </dsp:nvSpPr>
      <dsp:spPr>
        <a:xfrm>
          <a:off x="2126865" y="3974118"/>
          <a:ext cx="7234833" cy="810634"/>
        </a:xfrm>
        <a:prstGeom prst="chevron">
          <a:avLst/>
        </a:prstGeom>
        <a:solidFill>
          <a:schemeClr val="accent5">
            <a:lumMod val="20000"/>
            <a:lumOff val="80000"/>
            <a:alpha val="90000"/>
          </a:schemeClr>
        </a:solidFill>
        <a:ln w="12700" cap="flat" cmpd="sng" algn="ctr">
          <a:solidFill>
            <a:schemeClr val="accent5">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bg1"/>
              </a:solidFill>
            </a:rPr>
            <a:t>To improve graduate outcomes for students who are: from an Asian background, disabled, most disadvantaged males and most disadvantaged BAME students, eradicating all gaps by 2029-30.</a:t>
          </a:r>
        </a:p>
      </dsp:txBody>
      <dsp:txXfrm>
        <a:off x="2532182" y="3974118"/>
        <a:ext cx="6424199" cy="810634"/>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657BC-975D-4C2F-9EAE-28810559AA58}" type="datetimeFigureOut">
              <a:rPr lang="en-GB" smtClean="0"/>
              <a:t>07/04/2022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44A4EB-C52A-4926-9BE8-282AE4B7EB00}" type="slidenum">
              <a:rPr lang="en-GB" smtClean="0"/>
              <a:t>‹#›</a:t>
            </a:fld>
            <a:endParaRPr lang="en-GB"/>
          </a:p>
        </p:txBody>
      </p:sp>
    </p:spTree>
    <p:extLst>
      <p:ext uri="{BB962C8B-B14F-4D97-AF65-F5344CB8AC3E}">
        <p14:creationId xmlns:p14="http://schemas.microsoft.com/office/powerpoint/2010/main" val="324086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44A4EB-C52A-4926-9BE8-282AE4B7EB00}" type="slidenum">
              <a:rPr lang="en-GB" smtClean="0"/>
              <a:t>3</a:t>
            </a:fld>
            <a:endParaRPr lang="en-GB"/>
          </a:p>
        </p:txBody>
      </p:sp>
    </p:spTree>
    <p:extLst>
      <p:ext uri="{BB962C8B-B14F-4D97-AF65-F5344CB8AC3E}">
        <p14:creationId xmlns:p14="http://schemas.microsoft.com/office/powerpoint/2010/main" val="327171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844A4EB-C52A-4926-9BE8-282AE4B7EB00}" type="slidenum">
              <a:rPr lang="en-GB" smtClean="0"/>
              <a:t>21</a:t>
            </a:fld>
            <a:endParaRPr lang="en-GB"/>
          </a:p>
        </p:txBody>
      </p:sp>
    </p:spTree>
    <p:extLst>
      <p:ext uri="{BB962C8B-B14F-4D97-AF65-F5344CB8AC3E}">
        <p14:creationId xmlns:p14="http://schemas.microsoft.com/office/powerpoint/2010/main" val="1781480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a:solidFill>
                  <a:schemeClr val="dk1"/>
                </a:solidFill>
                <a:effectLst/>
                <a:latin typeface="+mn-lt"/>
                <a:ea typeface="+mn-ea"/>
                <a:cs typeface="+mn-cs"/>
              </a:rPr>
              <a:t>The Hallam Skills Series </a:t>
            </a:r>
          </a:p>
          <a:p>
            <a:pPr marL="285750" indent="-285750">
              <a:buFontTx/>
              <a:buChar char="-"/>
            </a:pPr>
            <a:r>
              <a:rPr lang="en-GB" sz="1200" b="0" i="0" kern="1200">
                <a:solidFill>
                  <a:schemeClr val="dk1"/>
                </a:solidFill>
                <a:effectLst/>
                <a:latin typeface="+mn-lt"/>
                <a:ea typeface="+mn-ea"/>
                <a:cs typeface="+mn-cs"/>
              </a:rPr>
              <a:t>Outreach initiative created to support the development of essential life skills, starting in Y9 all the way though to Y11..</a:t>
            </a:r>
          </a:p>
          <a:p>
            <a:pPr marL="285750" indent="-285750">
              <a:buFontTx/>
              <a:buChar char="-"/>
            </a:pPr>
            <a:r>
              <a:rPr lang="en-GB" sz="1200" b="0" i="0" kern="1200">
                <a:solidFill>
                  <a:schemeClr val="dk1"/>
                </a:solidFill>
                <a:effectLst/>
                <a:latin typeface="+mn-lt"/>
                <a:ea typeface="+mn-ea"/>
                <a:cs typeface="+mn-cs"/>
              </a:rPr>
              <a:t>STEER supported the definition of outcomes – short term (throughout HSS), medium term (from year one of HSS) and longer term (post HSS) – and guiding measurement and evidence and evaluation planning.</a:t>
            </a:r>
            <a:endParaRPr lang="en-GB" sz="1200"/>
          </a:p>
          <a:p>
            <a:r>
              <a:rPr lang="en-GB" b="1"/>
              <a:t>PG Academic Advising Models</a:t>
            </a:r>
          </a:p>
          <a:p>
            <a:pPr marL="285750" indent="-285750">
              <a:buFontTx/>
              <a:buChar char="-"/>
            </a:pPr>
            <a:r>
              <a:rPr lang="en-GB" sz="1200" b="0" i="0" kern="1200">
                <a:solidFill>
                  <a:schemeClr val="dk1"/>
                </a:solidFill>
                <a:effectLst/>
                <a:latin typeface="+mn-lt"/>
                <a:ea typeface="+mn-ea"/>
                <a:cs typeface="+mn-cs"/>
              </a:rPr>
              <a:t>Developing evidence-informed models of PGT academic advising was initiated. </a:t>
            </a:r>
          </a:p>
          <a:p>
            <a:pPr marL="285750" indent="-285750">
              <a:buFontTx/>
              <a:buChar char="-"/>
            </a:pPr>
            <a:r>
              <a:rPr lang="en-GB" sz="1200" b="0" i="0" kern="1200">
                <a:solidFill>
                  <a:schemeClr val="dk1"/>
                </a:solidFill>
                <a:effectLst/>
                <a:latin typeface="+mn-lt"/>
                <a:ea typeface="+mn-ea"/>
                <a:cs typeface="+mn-cs"/>
              </a:rPr>
              <a:t>STEER supported the design, implementation, and ongoing evaluation of the impact of these approaches.  </a:t>
            </a:r>
          </a:p>
          <a:p>
            <a:pPr marL="285750" indent="-285750">
              <a:buFontTx/>
              <a:buChar char="-"/>
            </a:pPr>
            <a:r>
              <a:rPr lang="en-GB" sz="1200" b="0" i="0" kern="1200">
                <a:solidFill>
                  <a:schemeClr val="dk1"/>
                </a:solidFill>
                <a:effectLst/>
                <a:latin typeface="+mn-lt"/>
                <a:ea typeface="+mn-ea"/>
                <a:cs typeface="+mn-cs"/>
              </a:rPr>
              <a:t>Is using a Theory of Change to link a rationale for change to intended impact and crucially, help to develop the PGT AA models themselves. This </a:t>
            </a:r>
            <a:r>
              <a:rPr lang="en-GB" sz="1200" b="0" i="0" kern="1200" err="1">
                <a:solidFill>
                  <a:schemeClr val="dk1"/>
                </a:solidFill>
                <a:effectLst/>
                <a:latin typeface="+mn-lt"/>
                <a:ea typeface="+mn-ea"/>
                <a:cs typeface="+mn-cs"/>
              </a:rPr>
              <a:t>ToC</a:t>
            </a:r>
            <a:r>
              <a:rPr lang="en-GB" sz="1200" b="0" i="0" kern="1200">
                <a:solidFill>
                  <a:schemeClr val="dk1"/>
                </a:solidFill>
                <a:effectLst/>
                <a:latin typeface="+mn-lt"/>
                <a:ea typeface="+mn-ea"/>
                <a:cs typeface="+mn-cs"/>
              </a:rPr>
              <a:t> was co-constructed by a PG AA Evaluation Working Group.</a:t>
            </a:r>
          </a:p>
          <a:p>
            <a:r>
              <a:rPr lang="en-GB" b="1"/>
              <a:t>Class 2021+</a:t>
            </a:r>
          </a:p>
          <a:p>
            <a:pPr marL="285750" indent="-285750">
              <a:buFontTx/>
              <a:buChar char="-"/>
            </a:pPr>
            <a:r>
              <a:rPr lang="en-GB" sz="1200" b="0" i="0" kern="1200">
                <a:solidFill>
                  <a:schemeClr val="dk1"/>
                </a:solidFill>
                <a:effectLst/>
                <a:latin typeface="+mn-lt"/>
                <a:ea typeface="+mn-ea"/>
                <a:cs typeface="+mn-cs"/>
              </a:rPr>
              <a:t>8 component parts which complemented each other to best meet the needs of all students as they transitioned to graduate employment or further study. </a:t>
            </a:r>
          </a:p>
          <a:p>
            <a:pPr marL="285750" indent="-285750">
              <a:buFontTx/>
              <a:buChar char="-"/>
            </a:pPr>
            <a:r>
              <a:rPr lang="en-GB" sz="1200" b="0" i="0" kern="1200">
                <a:solidFill>
                  <a:schemeClr val="dk1"/>
                </a:solidFill>
                <a:effectLst/>
                <a:latin typeface="+mn-lt"/>
                <a:ea typeface="+mn-ea"/>
                <a:cs typeface="+mn-cs"/>
              </a:rPr>
              <a:t>Used a Theory of Change or logic model that identified clear and measurable outcomes focused on changes in awareness, knowledge, skills or behaviours of participants and stakeholders. </a:t>
            </a:r>
          </a:p>
          <a:p>
            <a:pPr marL="285750" indent="-285750">
              <a:buFontTx/>
              <a:buChar char="-"/>
            </a:pPr>
            <a:r>
              <a:rPr lang="en-GB" sz="1200" b="0" i="0" kern="1200">
                <a:solidFill>
                  <a:schemeClr val="dk1"/>
                </a:solidFill>
                <a:effectLst/>
                <a:latin typeface="+mn-lt"/>
                <a:ea typeface="+mn-ea"/>
                <a:cs typeface="+mn-cs"/>
              </a:rPr>
              <a:t>In addition to exploring impact and process within the Class 2021 programme, support from STEER further developed an evaluative mindset, expressed as a cultural shift for those involved.</a:t>
            </a:r>
          </a:p>
          <a:p>
            <a:pPr marL="285750" indent="-285750">
              <a:buFontTx/>
              <a:buChar char="-"/>
            </a:pPr>
            <a:endParaRPr lang="en-GB" sz="1200" b="0" i="0" kern="120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Calibri" panose="020F0502020204030204" pitchFamily="34" charset="0"/>
              </a:rPr>
              <a:t>In the last month, STEER have supported evaluation work with colleagues working in Place and Civic Engagement Team (</a:t>
            </a:r>
            <a:r>
              <a:rPr lang="en-GB" sz="1800" err="1">
                <a:effectLst/>
                <a:latin typeface="Calibri" panose="020F0502020204030204" pitchFamily="34" charset="0"/>
                <a:ea typeface="Calibri" panose="020F0502020204030204" pitchFamily="34" charset="0"/>
              </a:rPr>
              <a:t>inc</a:t>
            </a:r>
            <a:r>
              <a:rPr lang="en-GB" sz="1800">
                <a:effectLst/>
                <a:latin typeface="Calibri" panose="020F0502020204030204" pitchFamily="34" charset="0"/>
                <a:ea typeface="Calibri" panose="020F0502020204030204" pitchFamily="34" charset="0"/>
              </a:rPr>
              <a:t> Children’s University), Access &amp; Development Team, HEPP, Equality Objectives and Hallam Values in HROD, and the Harassment, Sexual Misconduct &amp; Hate Crime Programme.</a:t>
            </a:r>
          </a:p>
          <a:p>
            <a:pPr marL="285750" indent="-285750">
              <a:buFontTx/>
              <a:buChar char="-"/>
            </a:pPr>
            <a:endParaRPr lang="en-GB"/>
          </a:p>
          <a:p>
            <a:pPr marL="285750" indent="-285750">
              <a:buFontTx/>
              <a:buChar char="-"/>
            </a:pPr>
            <a:endParaRPr lang="en-GB"/>
          </a:p>
          <a:p>
            <a:endParaRPr lang="en-GB"/>
          </a:p>
        </p:txBody>
      </p:sp>
      <p:sp>
        <p:nvSpPr>
          <p:cNvPr id="4" name="Slide Number Placeholder 3"/>
          <p:cNvSpPr>
            <a:spLocks noGrp="1"/>
          </p:cNvSpPr>
          <p:nvPr>
            <p:ph type="sldNum" sz="quarter" idx="5"/>
          </p:nvPr>
        </p:nvSpPr>
        <p:spPr/>
        <p:txBody>
          <a:bodyPr/>
          <a:lstStyle/>
          <a:p>
            <a:fld id="{A844A4EB-C52A-4926-9BE8-282AE4B7EB00}" type="slidenum">
              <a:rPr lang="en-GB" smtClean="0"/>
              <a:t>22</a:t>
            </a:fld>
            <a:endParaRPr lang="en-GB"/>
          </a:p>
        </p:txBody>
      </p:sp>
    </p:spTree>
    <p:extLst>
      <p:ext uri="{BB962C8B-B14F-4D97-AF65-F5344CB8AC3E}">
        <p14:creationId xmlns:p14="http://schemas.microsoft.com/office/powerpoint/2010/main" val="502668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844A4EB-C52A-4926-9BE8-282AE4B7EB00}" type="slidenum">
              <a:rPr lang="en-GB" smtClean="0"/>
              <a:t>23</a:t>
            </a:fld>
            <a:endParaRPr lang="en-GB"/>
          </a:p>
        </p:txBody>
      </p:sp>
    </p:spTree>
    <p:extLst>
      <p:ext uri="{BB962C8B-B14F-4D97-AF65-F5344CB8AC3E}">
        <p14:creationId xmlns:p14="http://schemas.microsoft.com/office/powerpoint/2010/main" val="3037945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44A4EB-C52A-4926-9BE8-282AE4B7EB00}" type="slidenum">
              <a:rPr lang="en-GB" smtClean="0"/>
              <a:t>4</a:t>
            </a:fld>
            <a:endParaRPr lang="en-GB"/>
          </a:p>
        </p:txBody>
      </p:sp>
    </p:spTree>
    <p:extLst>
      <p:ext uri="{BB962C8B-B14F-4D97-AF65-F5344CB8AC3E}">
        <p14:creationId xmlns:p14="http://schemas.microsoft.com/office/powerpoint/2010/main" val="3673879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t>Aspiration of APP refresh: </a:t>
            </a:r>
            <a:r>
              <a:rPr lang="en-GB" sz="1200" b="1" u="sng" dirty="0">
                <a:highlight>
                  <a:srgbClr val="FFFF00"/>
                </a:highlight>
              </a:rPr>
              <a:t>all examples of activities cited in the APP have an accompanying Evaluation Plan (Theory of Change and evidenced claims against short, medium, long term outcomes).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highlight>
                  <a:srgbClr val="FFFF00"/>
                </a:highlight>
              </a:rPr>
              <a:t> </a:t>
            </a:r>
          </a:p>
          <a:p>
            <a:endParaRPr lang="en-GB" dirty="0"/>
          </a:p>
        </p:txBody>
      </p:sp>
      <p:sp>
        <p:nvSpPr>
          <p:cNvPr id="4" name="Slide Number Placeholder 3"/>
          <p:cNvSpPr>
            <a:spLocks noGrp="1"/>
          </p:cNvSpPr>
          <p:nvPr>
            <p:ph type="sldNum" sz="quarter" idx="5"/>
          </p:nvPr>
        </p:nvSpPr>
        <p:spPr/>
        <p:txBody>
          <a:bodyPr/>
          <a:lstStyle/>
          <a:p>
            <a:fld id="{A844A4EB-C52A-4926-9BE8-282AE4B7EB00}" type="slidenum">
              <a:rPr lang="en-GB" smtClean="0"/>
              <a:t>5</a:t>
            </a:fld>
            <a:endParaRPr lang="en-GB"/>
          </a:p>
        </p:txBody>
      </p:sp>
    </p:spTree>
    <p:extLst>
      <p:ext uri="{BB962C8B-B14F-4D97-AF65-F5344CB8AC3E}">
        <p14:creationId xmlns:p14="http://schemas.microsoft.com/office/powerpoint/2010/main" val="3317079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44A4EB-C52A-4926-9BE8-282AE4B7EB00}" type="slidenum">
              <a:rPr lang="en-GB" smtClean="0"/>
              <a:t>6</a:t>
            </a:fld>
            <a:endParaRPr lang="en-GB"/>
          </a:p>
        </p:txBody>
      </p:sp>
    </p:spTree>
    <p:extLst>
      <p:ext uri="{BB962C8B-B14F-4D97-AF65-F5344CB8AC3E}">
        <p14:creationId xmlns:p14="http://schemas.microsoft.com/office/powerpoint/2010/main" val="3373249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EAE58E-11E1-4881-8B9E-62B9DA9134C4}" type="slidenum">
              <a:rPr lang="en-GB" smtClean="0"/>
              <a:t>9</a:t>
            </a:fld>
            <a:endParaRPr lang="en-GB"/>
          </a:p>
        </p:txBody>
      </p:sp>
    </p:spTree>
    <p:extLst>
      <p:ext uri="{BB962C8B-B14F-4D97-AF65-F5344CB8AC3E}">
        <p14:creationId xmlns:p14="http://schemas.microsoft.com/office/powerpoint/2010/main" val="2670766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44A4EB-C52A-4926-9BE8-282AE4B7EB00}" type="slidenum">
              <a:rPr lang="en-GB" smtClean="0"/>
              <a:t>11</a:t>
            </a:fld>
            <a:endParaRPr lang="en-GB"/>
          </a:p>
        </p:txBody>
      </p:sp>
    </p:spTree>
    <p:extLst>
      <p:ext uri="{BB962C8B-B14F-4D97-AF65-F5344CB8AC3E}">
        <p14:creationId xmlns:p14="http://schemas.microsoft.com/office/powerpoint/2010/main" val="4195895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7B7A140-0192-4C89-9FAB-BC393F67DD4D}" type="slidenum">
              <a:rPr lang="en-GB" smtClean="0"/>
              <a:t>16</a:t>
            </a:fld>
            <a:endParaRPr lang="en-GB"/>
          </a:p>
        </p:txBody>
      </p:sp>
    </p:spTree>
    <p:extLst>
      <p:ext uri="{BB962C8B-B14F-4D97-AF65-F5344CB8AC3E}">
        <p14:creationId xmlns:p14="http://schemas.microsoft.com/office/powerpoint/2010/main" val="1721195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Activity: </a:t>
            </a:r>
          </a:p>
          <a:p>
            <a:pPr marL="171450" indent="-171450">
              <a:buFontTx/>
              <a:buChar char="-"/>
            </a:pPr>
            <a:r>
              <a:rPr lang="en-GB"/>
              <a:t>what is the evidence base on which this intervention is based?</a:t>
            </a:r>
          </a:p>
          <a:p>
            <a:pPr marL="171450" indent="-171450">
              <a:buFontTx/>
              <a:buChar char="-"/>
            </a:pPr>
            <a:r>
              <a:rPr lang="en-GB"/>
              <a:t>what assumptions are being made about student needs, university resourcing and why a bursary scheme might work?</a:t>
            </a:r>
          </a:p>
          <a:p>
            <a:pPr marL="171450" indent="-171450">
              <a:buFontTx/>
              <a:buChar char="-"/>
            </a:pPr>
            <a:r>
              <a:rPr lang="en-GB"/>
              <a:t>what are the short, medium and long terms outcomes of such an intervention?</a:t>
            </a:r>
          </a:p>
          <a:p>
            <a:pPr marL="171450" indent="-171450">
              <a:buFontTx/>
              <a:buChar char="-"/>
            </a:pPr>
            <a:r>
              <a:rPr lang="en-GB"/>
              <a:t>What are the risks/enablers/barriers?</a:t>
            </a:r>
          </a:p>
        </p:txBody>
      </p:sp>
      <p:sp>
        <p:nvSpPr>
          <p:cNvPr id="4" name="Slide Number Placeholder 3"/>
          <p:cNvSpPr>
            <a:spLocks noGrp="1"/>
          </p:cNvSpPr>
          <p:nvPr>
            <p:ph type="sldNum" sz="quarter" idx="5"/>
          </p:nvPr>
        </p:nvSpPr>
        <p:spPr/>
        <p:txBody>
          <a:bodyPr/>
          <a:lstStyle/>
          <a:p>
            <a:fld id="{A844A4EB-C52A-4926-9BE8-282AE4B7EB00}" type="slidenum">
              <a:rPr lang="en-GB" smtClean="0"/>
              <a:t>19</a:t>
            </a:fld>
            <a:endParaRPr lang="en-GB"/>
          </a:p>
        </p:txBody>
      </p:sp>
    </p:spTree>
    <p:extLst>
      <p:ext uri="{BB962C8B-B14F-4D97-AF65-F5344CB8AC3E}">
        <p14:creationId xmlns:p14="http://schemas.microsoft.com/office/powerpoint/2010/main" val="1346246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the correct version – this is what the user is aiming to complete.</a:t>
            </a:r>
          </a:p>
          <a:p>
            <a:r>
              <a:rPr lang="en-GB"/>
              <a:t>NB / need to check the content beyond this rough draft.</a:t>
            </a:r>
          </a:p>
        </p:txBody>
      </p:sp>
      <p:sp>
        <p:nvSpPr>
          <p:cNvPr id="4" name="Slide Number Placeholder 3"/>
          <p:cNvSpPr>
            <a:spLocks noGrp="1"/>
          </p:cNvSpPr>
          <p:nvPr>
            <p:ph type="sldNum" sz="quarter" idx="5"/>
          </p:nvPr>
        </p:nvSpPr>
        <p:spPr/>
        <p:txBody>
          <a:bodyPr/>
          <a:lstStyle/>
          <a:p>
            <a:fld id="{1C1276C5-385D-488B-80B1-5272EA90F0C6}" type="slidenum">
              <a:rPr lang="en-GB" smtClean="0"/>
              <a:t>20</a:t>
            </a:fld>
            <a:endParaRPr lang="en-GB"/>
          </a:p>
        </p:txBody>
      </p:sp>
    </p:spTree>
    <p:extLst>
      <p:ext uri="{BB962C8B-B14F-4D97-AF65-F5344CB8AC3E}">
        <p14:creationId xmlns:p14="http://schemas.microsoft.com/office/powerpoint/2010/main" val="260581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ne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EF7459-6BB2-4ADA-B35F-1998C6A0E133}"/>
              </a:ext>
            </a:extLst>
          </p:cNvPr>
          <p:cNvSpPr>
            <a:spLocks noGrp="1"/>
          </p:cNvSpPr>
          <p:nvPr>
            <p:ph type="body" idx="1"/>
          </p:nvPr>
        </p:nvSpPr>
        <p:spPr>
          <a:xfrm>
            <a:off x="267669" y="2253277"/>
            <a:ext cx="11499215" cy="3930957"/>
          </a:xfrm>
        </p:spPr>
        <p:txBody>
          <a:bodyPr/>
          <a:lstStyle>
            <a:lvl1pPr marL="0" indent="0">
              <a:buNone/>
              <a:defRPr sz="2400">
                <a:solidFill>
                  <a:schemeClr val="tx1">
                    <a:tint val="75000"/>
                  </a:schemeClr>
                </a:solidFill>
              </a:defRPr>
            </a:lvl1pPr>
            <a:lvl2pPr marL="457211"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9" indent="0">
              <a:buNone/>
              <a:defRPr sz="1600">
                <a:solidFill>
                  <a:schemeClr val="tx1">
                    <a:tint val="75000"/>
                  </a:schemeClr>
                </a:solidFill>
              </a:defRPr>
            </a:lvl7pPr>
            <a:lvl8pPr marL="3200480" indent="0">
              <a:buNone/>
              <a:defRPr sz="1600">
                <a:solidFill>
                  <a:schemeClr val="tx1">
                    <a:tint val="75000"/>
                  </a:schemeClr>
                </a:solidFill>
              </a:defRPr>
            </a:lvl8pPr>
            <a:lvl9pPr marL="3657691" indent="0">
              <a:buNone/>
              <a:defRPr sz="1600">
                <a:solidFill>
                  <a:schemeClr val="tx1">
                    <a:tint val="75000"/>
                  </a:schemeClr>
                </a:solidFill>
              </a:defRPr>
            </a:lvl9pPr>
          </a:lstStyle>
          <a:p>
            <a:pPr lvl="0"/>
            <a:r>
              <a:rPr lang="en-US"/>
              <a:t>Click to edit Master text styles</a:t>
            </a:r>
          </a:p>
        </p:txBody>
      </p:sp>
      <p:sp>
        <p:nvSpPr>
          <p:cNvPr id="4" name="Title 3">
            <a:extLst>
              <a:ext uri="{FF2B5EF4-FFF2-40B4-BE49-F238E27FC236}">
                <a16:creationId xmlns:a16="http://schemas.microsoft.com/office/drawing/2014/main" id="{F63B6F04-7E03-43BA-8F21-BB918EEE640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88288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3015-5CFC-4E45-BCD9-26AFC4CF5BD9}"/>
              </a:ext>
            </a:extLst>
          </p:cNvPr>
          <p:cNvSpPr>
            <a:spLocks noGrp="1"/>
          </p:cNvSpPr>
          <p:nvPr>
            <p:ph type="ctrTitle" hasCustomPrompt="1"/>
          </p:nvPr>
        </p:nvSpPr>
        <p:spPr>
          <a:xfrm>
            <a:off x="1524000" y="1122363"/>
            <a:ext cx="9144000" cy="2387600"/>
          </a:xfrm>
        </p:spPr>
        <p:txBody>
          <a:bodyPr anchor="b"/>
          <a:lstStyle>
            <a:lvl1pPr algn="ctr">
              <a:defRPr sz="6000" b="1">
                <a:solidFill>
                  <a:schemeClr val="tx1"/>
                </a:solidFill>
                <a:latin typeface="FS Clerkenwell" panose="02000503020000020004" pitchFamily="50" charset="0"/>
              </a:defRPr>
            </a:lvl1pPr>
          </a:lstStyle>
          <a:p>
            <a:r>
              <a:rPr lang="en-US"/>
              <a:t>Title</a:t>
            </a:r>
            <a:endParaRPr lang="en-GB"/>
          </a:p>
        </p:txBody>
      </p:sp>
      <p:sp>
        <p:nvSpPr>
          <p:cNvPr id="3" name="Subtitle 2">
            <a:extLst>
              <a:ext uri="{FF2B5EF4-FFF2-40B4-BE49-F238E27FC236}">
                <a16:creationId xmlns:a16="http://schemas.microsoft.com/office/drawing/2014/main" id="{F5D7C59A-E123-425A-A0E9-E1CF848E68E6}"/>
              </a:ext>
            </a:extLst>
          </p:cNvPr>
          <p:cNvSpPr>
            <a:spLocks noGrp="1"/>
          </p:cNvSpPr>
          <p:nvPr>
            <p:ph type="subTitle" idx="1" hasCustomPrompt="1"/>
          </p:nvPr>
        </p:nvSpPr>
        <p:spPr>
          <a:xfrm>
            <a:off x="1524000" y="3602038"/>
            <a:ext cx="9144000" cy="729330"/>
          </a:xfrm>
        </p:spPr>
        <p:txBody>
          <a:bodyPr>
            <a:normAutofit/>
          </a:bodyPr>
          <a:lstStyle>
            <a:lvl1pPr marL="0" indent="0" algn="ctr">
              <a:buNone/>
              <a:defRPr sz="3600" b="1">
                <a:solidFill>
                  <a:schemeClr val="bg1"/>
                </a:solidFill>
                <a:latin typeface="FS Clerkenwell Light" panose="0200030608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GB"/>
          </a:p>
        </p:txBody>
      </p:sp>
      <p:pic>
        <p:nvPicPr>
          <p:cNvPr id="7" name="Picture 6" descr="A close up of a logo&#10;&#10;Description automatically generated">
            <a:extLst>
              <a:ext uri="{FF2B5EF4-FFF2-40B4-BE49-F238E27FC236}">
                <a16:creationId xmlns:a16="http://schemas.microsoft.com/office/drawing/2014/main" id="{D4E5C2E8-61C0-4178-A31C-D15B44654F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7669" y="337645"/>
            <a:ext cx="2555771" cy="486684"/>
          </a:xfrm>
          <a:prstGeom prst="rect">
            <a:avLst/>
          </a:prstGeom>
        </p:spPr>
      </p:pic>
      <p:sp>
        <p:nvSpPr>
          <p:cNvPr id="13" name="Text Placeholder 12">
            <a:extLst>
              <a:ext uri="{FF2B5EF4-FFF2-40B4-BE49-F238E27FC236}">
                <a16:creationId xmlns:a16="http://schemas.microsoft.com/office/drawing/2014/main" id="{63389AC3-1F85-423C-8A97-4ED99B8EBDFC}"/>
              </a:ext>
            </a:extLst>
          </p:cNvPr>
          <p:cNvSpPr>
            <a:spLocks noGrp="1"/>
          </p:cNvSpPr>
          <p:nvPr>
            <p:ph type="body" sz="quarter" idx="10" hasCustomPrompt="1"/>
          </p:nvPr>
        </p:nvSpPr>
        <p:spPr>
          <a:xfrm>
            <a:off x="1524000" y="4423443"/>
            <a:ext cx="9144000" cy="436424"/>
          </a:xfrm>
        </p:spPr>
        <p:txBody>
          <a:bodyPr/>
          <a:lstStyle>
            <a:lvl1pPr marL="0" indent="0" algn="ctr">
              <a:buNone/>
              <a:defRPr/>
            </a:lvl1pPr>
          </a:lstStyle>
          <a:p>
            <a:r>
              <a:rPr lang="en-US"/>
              <a:t>Institution</a:t>
            </a:r>
          </a:p>
        </p:txBody>
      </p:sp>
      <p:sp>
        <p:nvSpPr>
          <p:cNvPr id="14" name="Text Placeholder 12">
            <a:extLst>
              <a:ext uri="{FF2B5EF4-FFF2-40B4-BE49-F238E27FC236}">
                <a16:creationId xmlns:a16="http://schemas.microsoft.com/office/drawing/2014/main" id="{FDB5271B-D4BE-4A7F-9EBD-CD208CAA4D88}"/>
              </a:ext>
            </a:extLst>
          </p:cNvPr>
          <p:cNvSpPr>
            <a:spLocks noGrp="1"/>
          </p:cNvSpPr>
          <p:nvPr>
            <p:ph type="body" sz="quarter" idx="11" hasCustomPrompt="1"/>
          </p:nvPr>
        </p:nvSpPr>
        <p:spPr>
          <a:xfrm>
            <a:off x="1524000" y="4874684"/>
            <a:ext cx="9144000" cy="436424"/>
          </a:xfrm>
        </p:spPr>
        <p:txBody>
          <a:bodyPr/>
          <a:lstStyle>
            <a:lvl1pPr marL="0" indent="0" algn="ctr">
              <a:buNone/>
              <a:defRPr/>
            </a:lvl1pPr>
          </a:lstStyle>
          <a:p>
            <a:r>
              <a:rPr lang="en-US"/>
              <a:t>Team</a:t>
            </a:r>
          </a:p>
        </p:txBody>
      </p:sp>
      <p:sp>
        <p:nvSpPr>
          <p:cNvPr id="15" name="Text Placeholder 12">
            <a:extLst>
              <a:ext uri="{FF2B5EF4-FFF2-40B4-BE49-F238E27FC236}">
                <a16:creationId xmlns:a16="http://schemas.microsoft.com/office/drawing/2014/main" id="{89CAB36E-A729-40F9-9165-0D90D97212E2}"/>
              </a:ext>
            </a:extLst>
          </p:cNvPr>
          <p:cNvSpPr>
            <a:spLocks noGrp="1"/>
          </p:cNvSpPr>
          <p:nvPr>
            <p:ph type="body" sz="quarter" idx="12" hasCustomPrompt="1"/>
          </p:nvPr>
        </p:nvSpPr>
        <p:spPr>
          <a:xfrm>
            <a:off x="1545554" y="5765466"/>
            <a:ext cx="9144000" cy="436424"/>
          </a:xfrm>
        </p:spPr>
        <p:txBody>
          <a:bodyPr/>
          <a:lstStyle>
            <a:lvl1pPr marL="0" indent="0" algn="ctr">
              <a:buNone/>
              <a:defRPr/>
            </a:lvl1pPr>
          </a:lstStyle>
          <a:p>
            <a:r>
              <a:rPr lang="en-US"/>
              <a:t>Name (Job Role)</a:t>
            </a:r>
          </a:p>
        </p:txBody>
      </p:sp>
    </p:spTree>
    <p:extLst>
      <p:ext uri="{BB962C8B-B14F-4D97-AF65-F5344CB8AC3E}">
        <p14:creationId xmlns:p14="http://schemas.microsoft.com/office/powerpoint/2010/main" val="28833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81A3-6E01-4C8E-A70A-47A8278558D5}"/>
              </a:ext>
            </a:extLst>
          </p:cNvPr>
          <p:cNvSpPr>
            <a:spLocks noGrp="1"/>
          </p:cNvSpPr>
          <p:nvPr>
            <p:ph type="title" hasCustomPrompt="1"/>
          </p:nvPr>
        </p:nvSpPr>
        <p:spPr>
          <a:xfrm>
            <a:off x="267669" y="1104732"/>
            <a:ext cx="10515600" cy="1325563"/>
          </a:xfrm>
        </p:spPr>
        <p:txBody>
          <a:bodyPr>
            <a:normAutofit/>
          </a:bodyPr>
          <a:lstStyle>
            <a:lvl1pPr>
              <a:defRPr sz="4800" b="1"/>
            </a:lvl1pPr>
          </a:lstStyle>
          <a:p>
            <a:r>
              <a:rPr lang="en-US"/>
              <a:t>Title of Slide</a:t>
            </a:r>
            <a:endParaRPr lang="en-GB"/>
          </a:p>
        </p:txBody>
      </p:sp>
      <p:sp>
        <p:nvSpPr>
          <p:cNvPr id="3" name="Content Placeholder 2">
            <a:extLst>
              <a:ext uri="{FF2B5EF4-FFF2-40B4-BE49-F238E27FC236}">
                <a16:creationId xmlns:a16="http://schemas.microsoft.com/office/drawing/2014/main" id="{90CC1301-ECEB-4BD8-A840-33817C3B2193}"/>
              </a:ext>
            </a:extLst>
          </p:cNvPr>
          <p:cNvSpPr>
            <a:spLocks noGrp="1"/>
          </p:cNvSpPr>
          <p:nvPr>
            <p:ph idx="1"/>
          </p:nvPr>
        </p:nvSpPr>
        <p:spPr>
          <a:xfrm>
            <a:off x="267669" y="2710698"/>
            <a:ext cx="11523278" cy="33532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close up of a logo&#10;&#10;Description automatically generated">
            <a:extLst>
              <a:ext uri="{FF2B5EF4-FFF2-40B4-BE49-F238E27FC236}">
                <a16:creationId xmlns:a16="http://schemas.microsoft.com/office/drawing/2014/main" id="{CFB9A7F7-5B1D-47CF-829A-D2DFB3062B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7669" y="337645"/>
            <a:ext cx="2555771" cy="486684"/>
          </a:xfrm>
          <a:prstGeom prst="rect">
            <a:avLst/>
          </a:prstGeom>
        </p:spPr>
      </p:pic>
    </p:spTree>
    <p:extLst>
      <p:ext uri="{BB962C8B-B14F-4D97-AF65-F5344CB8AC3E}">
        <p14:creationId xmlns:p14="http://schemas.microsoft.com/office/powerpoint/2010/main" val="638305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968A-9BD1-424F-A2AB-F288333695ED}"/>
              </a:ext>
            </a:extLst>
          </p:cNvPr>
          <p:cNvSpPr>
            <a:spLocks noGrp="1"/>
          </p:cNvSpPr>
          <p:nvPr>
            <p:ph type="title" hasCustomPrompt="1"/>
          </p:nvPr>
        </p:nvSpPr>
        <p:spPr>
          <a:xfrm>
            <a:off x="267668" y="1046134"/>
            <a:ext cx="10515600" cy="985336"/>
          </a:xfrm>
        </p:spPr>
        <p:txBody>
          <a:bodyPr anchor="b">
            <a:normAutofit/>
          </a:bodyPr>
          <a:lstStyle>
            <a:lvl1pPr>
              <a:defRPr sz="4800" b="1"/>
            </a:lvl1pPr>
          </a:lstStyle>
          <a:p>
            <a:r>
              <a:rPr lang="en-US"/>
              <a:t>Title of Slide</a:t>
            </a:r>
            <a:endParaRPr lang="en-GB"/>
          </a:p>
        </p:txBody>
      </p:sp>
      <p:sp>
        <p:nvSpPr>
          <p:cNvPr id="3" name="Text Placeholder 2">
            <a:extLst>
              <a:ext uri="{FF2B5EF4-FFF2-40B4-BE49-F238E27FC236}">
                <a16:creationId xmlns:a16="http://schemas.microsoft.com/office/drawing/2014/main" id="{06EF7459-6BB2-4ADA-B35F-1998C6A0E133}"/>
              </a:ext>
            </a:extLst>
          </p:cNvPr>
          <p:cNvSpPr>
            <a:spLocks noGrp="1"/>
          </p:cNvSpPr>
          <p:nvPr>
            <p:ph type="body" idx="1"/>
          </p:nvPr>
        </p:nvSpPr>
        <p:spPr>
          <a:xfrm>
            <a:off x="267668" y="2253275"/>
            <a:ext cx="11499215" cy="393095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A close up of a logo&#10;&#10;Description automatically generated">
            <a:extLst>
              <a:ext uri="{FF2B5EF4-FFF2-40B4-BE49-F238E27FC236}">
                <a16:creationId xmlns:a16="http://schemas.microsoft.com/office/drawing/2014/main" id="{2B1A1A3C-D959-4E83-A244-4C32A40718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7669" y="337645"/>
            <a:ext cx="2555771" cy="486684"/>
          </a:xfrm>
          <a:prstGeom prst="rect">
            <a:avLst/>
          </a:prstGeom>
        </p:spPr>
      </p:pic>
    </p:spTree>
    <p:extLst>
      <p:ext uri="{BB962C8B-B14F-4D97-AF65-F5344CB8AC3E}">
        <p14:creationId xmlns:p14="http://schemas.microsoft.com/office/powerpoint/2010/main" val="91013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B01D8-6340-4518-9EAA-68D28079EA7A}"/>
              </a:ext>
            </a:extLst>
          </p:cNvPr>
          <p:cNvSpPr>
            <a:spLocks noGrp="1"/>
          </p:cNvSpPr>
          <p:nvPr>
            <p:ph type="title" hasCustomPrompt="1"/>
          </p:nvPr>
        </p:nvSpPr>
        <p:spPr>
          <a:xfrm>
            <a:off x="267669" y="1017935"/>
            <a:ext cx="10515600" cy="607665"/>
          </a:xfrm>
        </p:spPr>
        <p:txBody>
          <a:bodyPr>
            <a:noAutofit/>
          </a:bodyPr>
          <a:lstStyle>
            <a:lvl1pPr>
              <a:defRPr sz="4800" b="1"/>
            </a:lvl1pPr>
          </a:lstStyle>
          <a:p>
            <a:r>
              <a:rPr lang="en-US"/>
              <a:t>Title of slide</a:t>
            </a:r>
            <a:endParaRPr lang="en-GB"/>
          </a:p>
        </p:txBody>
      </p:sp>
      <p:sp>
        <p:nvSpPr>
          <p:cNvPr id="3" name="Content Placeholder 2">
            <a:extLst>
              <a:ext uri="{FF2B5EF4-FFF2-40B4-BE49-F238E27FC236}">
                <a16:creationId xmlns:a16="http://schemas.microsoft.com/office/drawing/2014/main" id="{4492F008-26F8-4A9D-9F02-7F5127F8BD31}"/>
              </a:ext>
            </a:extLst>
          </p:cNvPr>
          <p:cNvSpPr>
            <a:spLocks noGrp="1"/>
          </p:cNvSpPr>
          <p:nvPr>
            <p:ph sz="half" idx="1"/>
          </p:nvPr>
        </p:nvSpPr>
        <p:spPr>
          <a:xfrm>
            <a:off x="267669" y="1828800"/>
            <a:ext cx="5752131" cy="4348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21145-8D9A-43C0-AA0E-BC02C575111B}"/>
              </a:ext>
            </a:extLst>
          </p:cNvPr>
          <p:cNvSpPr>
            <a:spLocks noGrp="1"/>
          </p:cNvSpPr>
          <p:nvPr>
            <p:ph sz="half" idx="2"/>
          </p:nvPr>
        </p:nvSpPr>
        <p:spPr>
          <a:xfrm>
            <a:off x="6172200" y="1828800"/>
            <a:ext cx="5181600" cy="4348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9790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d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1A61-A0E0-4158-A08B-E4EB3F46EE51}"/>
              </a:ext>
            </a:extLst>
          </p:cNvPr>
          <p:cNvSpPr>
            <a:spLocks noGrp="1"/>
          </p:cNvSpPr>
          <p:nvPr>
            <p:ph type="title" hasCustomPrompt="1"/>
          </p:nvPr>
        </p:nvSpPr>
        <p:spPr>
          <a:xfrm>
            <a:off x="297922" y="1018381"/>
            <a:ext cx="4358745" cy="5171282"/>
          </a:xfrm>
        </p:spPr>
        <p:txBody>
          <a:bodyPr>
            <a:normAutofit/>
          </a:bodyPr>
          <a:lstStyle>
            <a:lvl1pPr>
              <a:defRPr sz="6600" b="1">
                <a:latin typeface="+mj-lt"/>
              </a:defRPr>
            </a:lvl1pPr>
          </a:lstStyle>
          <a:p>
            <a:r>
              <a:rPr lang="en-US"/>
              <a:t>Title of slide</a:t>
            </a:r>
            <a:endParaRPr lang="en-GB"/>
          </a:p>
        </p:txBody>
      </p:sp>
      <p:sp>
        <p:nvSpPr>
          <p:cNvPr id="6" name="Content Placeholder 5">
            <a:extLst>
              <a:ext uri="{FF2B5EF4-FFF2-40B4-BE49-F238E27FC236}">
                <a16:creationId xmlns:a16="http://schemas.microsoft.com/office/drawing/2014/main" id="{BF8C0A6A-1FD5-461C-B43A-82450D3BEF34}"/>
              </a:ext>
            </a:extLst>
          </p:cNvPr>
          <p:cNvSpPr>
            <a:spLocks noGrp="1"/>
          </p:cNvSpPr>
          <p:nvPr>
            <p:ph sz="quarter" idx="4"/>
          </p:nvPr>
        </p:nvSpPr>
        <p:spPr>
          <a:xfrm>
            <a:off x="4978400" y="1018381"/>
            <a:ext cx="6915678" cy="5171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12392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019A7-22BE-4BA7-B63D-9250137D4D29}"/>
              </a:ext>
            </a:extLst>
          </p:cNvPr>
          <p:cNvSpPr>
            <a:spLocks noGrp="1"/>
          </p:cNvSpPr>
          <p:nvPr>
            <p:ph type="title" hasCustomPrompt="1"/>
          </p:nvPr>
        </p:nvSpPr>
        <p:spPr>
          <a:xfrm>
            <a:off x="948266" y="1921932"/>
            <a:ext cx="9364133" cy="582614"/>
          </a:xfrm>
        </p:spPr>
        <p:txBody>
          <a:bodyPr anchor="b">
            <a:noAutofit/>
          </a:bodyPr>
          <a:lstStyle>
            <a:lvl1pPr>
              <a:defRPr sz="6600" b="1">
                <a:latin typeface="FS Clerkenwell" panose="02000503020000020004" pitchFamily="50" charset="0"/>
              </a:defRPr>
            </a:lvl1pPr>
          </a:lstStyle>
          <a:p>
            <a:r>
              <a:rPr lang="en-US"/>
              <a:t>Question......</a:t>
            </a:r>
            <a:endParaRPr lang="en-GB"/>
          </a:p>
        </p:txBody>
      </p:sp>
      <p:sp>
        <p:nvSpPr>
          <p:cNvPr id="4" name="Text Placeholder 3">
            <a:extLst>
              <a:ext uri="{FF2B5EF4-FFF2-40B4-BE49-F238E27FC236}">
                <a16:creationId xmlns:a16="http://schemas.microsoft.com/office/drawing/2014/main" id="{9C879CDF-9020-4900-A166-CB2E72F9519A}"/>
              </a:ext>
            </a:extLst>
          </p:cNvPr>
          <p:cNvSpPr>
            <a:spLocks noGrp="1"/>
          </p:cNvSpPr>
          <p:nvPr>
            <p:ph type="body" sz="half" idx="2" hasCustomPrompt="1"/>
          </p:nvPr>
        </p:nvSpPr>
        <p:spPr>
          <a:xfrm>
            <a:off x="4030133" y="2726266"/>
            <a:ext cx="7874000" cy="3142721"/>
          </a:xfrm>
        </p:spPr>
        <p:txBody>
          <a:bodyPr>
            <a:normAutofit/>
          </a:bodyPr>
          <a:lstStyle>
            <a:lvl1pPr marL="0" indent="0">
              <a:buNone/>
              <a:defRPr sz="5400" b="1">
                <a:latin typeface="FS Clerkenwell Light" panose="02000306080000020004"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Question text</a:t>
            </a:r>
          </a:p>
        </p:txBody>
      </p:sp>
    </p:spTree>
    <p:extLst>
      <p:ext uri="{BB962C8B-B14F-4D97-AF65-F5344CB8AC3E}">
        <p14:creationId xmlns:p14="http://schemas.microsoft.com/office/powerpoint/2010/main" val="893546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ference &amp; Resour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8E771-C5B3-47C6-9271-DEA7251760C0}"/>
              </a:ext>
            </a:extLst>
          </p:cNvPr>
          <p:cNvSpPr>
            <a:spLocks noGrp="1"/>
          </p:cNvSpPr>
          <p:nvPr>
            <p:ph type="title" hasCustomPrompt="1"/>
          </p:nvPr>
        </p:nvSpPr>
        <p:spPr>
          <a:xfrm>
            <a:off x="233802" y="950202"/>
            <a:ext cx="10515600" cy="252065"/>
          </a:xfrm>
        </p:spPr>
        <p:txBody>
          <a:bodyPr>
            <a:noAutofit/>
          </a:bodyPr>
          <a:lstStyle>
            <a:lvl1pPr>
              <a:defRPr sz="1800" b="1"/>
            </a:lvl1pPr>
          </a:lstStyle>
          <a:p>
            <a:r>
              <a:rPr lang="en-US"/>
              <a:t>References</a:t>
            </a:r>
            <a:endParaRPr lang="en-GB"/>
          </a:p>
        </p:txBody>
      </p:sp>
      <p:sp>
        <p:nvSpPr>
          <p:cNvPr id="4" name="Text Placeholder 3">
            <a:extLst>
              <a:ext uri="{FF2B5EF4-FFF2-40B4-BE49-F238E27FC236}">
                <a16:creationId xmlns:a16="http://schemas.microsoft.com/office/drawing/2014/main" id="{290B985F-A7E3-4DAA-A935-54013467BF57}"/>
              </a:ext>
            </a:extLst>
          </p:cNvPr>
          <p:cNvSpPr>
            <a:spLocks noGrp="1"/>
          </p:cNvSpPr>
          <p:nvPr>
            <p:ph type="body" sz="quarter" idx="10" hasCustomPrompt="1"/>
          </p:nvPr>
        </p:nvSpPr>
        <p:spPr>
          <a:xfrm>
            <a:off x="220662" y="1320800"/>
            <a:ext cx="11737975" cy="1592263"/>
          </a:xfrm>
        </p:spPr>
        <p:txBody>
          <a:bodyPr>
            <a:normAutofit/>
          </a:bodyPr>
          <a:lstStyle>
            <a:lvl1pPr marL="0" indent="0">
              <a:buNone/>
              <a:defRPr sz="1200"/>
            </a:lvl1pPr>
          </a:lstStyle>
          <a:p>
            <a:pPr lvl="0"/>
            <a:r>
              <a:rPr lang="en-GB"/>
              <a:t>List of references use APA</a:t>
            </a:r>
          </a:p>
        </p:txBody>
      </p:sp>
      <p:sp>
        <p:nvSpPr>
          <p:cNvPr id="6" name="Text Placeholder 3">
            <a:extLst>
              <a:ext uri="{FF2B5EF4-FFF2-40B4-BE49-F238E27FC236}">
                <a16:creationId xmlns:a16="http://schemas.microsoft.com/office/drawing/2014/main" id="{DA6F09BC-369C-4AE0-8C73-44A6F457F20A}"/>
              </a:ext>
            </a:extLst>
          </p:cNvPr>
          <p:cNvSpPr>
            <a:spLocks noGrp="1"/>
          </p:cNvSpPr>
          <p:nvPr>
            <p:ph type="body" sz="quarter" idx="11" hasCustomPrompt="1"/>
          </p:nvPr>
        </p:nvSpPr>
        <p:spPr>
          <a:xfrm>
            <a:off x="220661" y="3584511"/>
            <a:ext cx="11737975" cy="1592263"/>
          </a:xfrm>
        </p:spPr>
        <p:txBody>
          <a:bodyPr>
            <a:normAutofit/>
          </a:bodyPr>
          <a:lstStyle>
            <a:lvl1pPr marL="0" indent="0">
              <a:buNone/>
              <a:defRPr sz="1200"/>
            </a:lvl1pPr>
          </a:lstStyle>
          <a:p>
            <a:pPr lvl="0"/>
            <a:r>
              <a:rPr lang="en-GB"/>
              <a:t>Links to STEER blog or other websites etc</a:t>
            </a:r>
          </a:p>
        </p:txBody>
      </p:sp>
      <p:sp>
        <p:nvSpPr>
          <p:cNvPr id="9" name="Content Placeholder 8">
            <a:extLst>
              <a:ext uri="{FF2B5EF4-FFF2-40B4-BE49-F238E27FC236}">
                <a16:creationId xmlns:a16="http://schemas.microsoft.com/office/drawing/2014/main" id="{F8BCF8C5-00AE-4892-8342-A8A45DFDA2EB}"/>
              </a:ext>
            </a:extLst>
          </p:cNvPr>
          <p:cNvSpPr>
            <a:spLocks noGrp="1"/>
          </p:cNvSpPr>
          <p:nvPr>
            <p:ph sz="quarter" idx="12" hasCustomPrompt="1"/>
          </p:nvPr>
        </p:nvSpPr>
        <p:spPr>
          <a:xfrm>
            <a:off x="233802" y="3068574"/>
            <a:ext cx="10515600" cy="360426"/>
          </a:xfrm>
        </p:spPr>
        <p:txBody>
          <a:bodyPr>
            <a:noAutofit/>
          </a:bodyPr>
          <a:lstStyle>
            <a:lvl1pPr marL="0" indent="0">
              <a:buNone/>
              <a:defRPr sz="1800" b="1">
                <a:solidFill>
                  <a:schemeClr val="tx1"/>
                </a:solidFill>
                <a:latin typeface="+mj-lt"/>
              </a:defRPr>
            </a:lvl1pPr>
          </a:lstStyle>
          <a:p>
            <a:pPr lvl="0"/>
            <a:r>
              <a:rPr lang="en-GB"/>
              <a:t>Resources</a:t>
            </a:r>
          </a:p>
        </p:txBody>
      </p:sp>
      <p:sp>
        <p:nvSpPr>
          <p:cNvPr id="10" name="Content Placeholder 8">
            <a:extLst>
              <a:ext uri="{FF2B5EF4-FFF2-40B4-BE49-F238E27FC236}">
                <a16:creationId xmlns:a16="http://schemas.microsoft.com/office/drawing/2014/main" id="{E37AB79C-70F8-459F-99F8-3B97CB596345}"/>
              </a:ext>
            </a:extLst>
          </p:cNvPr>
          <p:cNvSpPr>
            <a:spLocks noGrp="1"/>
          </p:cNvSpPr>
          <p:nvPr>
            <p:ph sz="quarter" idx="13" hasCustomPrompt="1"/>
          </p:nvPr>
        </p:nvSpPr>
        <p:spPr>
          <a:xfrm>
            <a:off x="233802" y="5356987"/>
            <a:ext cx="3914865" cy="349546"/>
          </a:xfrm>
        </p:spPr>
        <p:txBody>
          <a:bodyPr>
            <a:noAutofit/>
          </a:bodyPr>
          <a:lstStyle>
            <a:lvl1pPr marL="0" indent="0">
              <a:buNone/>
              <a:defRPr sz="1800" b="1">
                <a:solidFill>
                  <a:schemeClr val="tx1"/>
                </a:solidFill>
                <a:latin typeface="+mj-lt"/>
              </a:defRPr>
            </a:lvl1pPr>
          </a:lstStyle>
          <a:p>
            <a:pPr lvl="0"/>
            <a:r>
              <a:rPr lang="en-GB"/>
              <a:t>Credits</a:t>
            </a:r>
          </a:p>
        </p:txBody>
      </p:sp>
      <p:sp>
        <p:nvSpPr>
          <p:cNvPr id="11" name="Content Placeholder 8">
            <a:extLst>
              <a:ext uri="{FF2B5EF4-FFF2-40B4-BE49-F238E27FC236}">
                <a16:creationId xmlns:a16="http://schemas.microsoft.com/office/drawing/2014/main" id="{9ECD4E34-B39F-4569-A7A8-00D8DAE887D0}"/>
              </a:ext>
            </a:extLst>
          </p:cNvPr>
          <p:cNvSpPr>
            <a:spLocks noGrp="1"/>
          </p:cNvSpPr>
          <p:nvPr>
            <p:ph sz="quarter" idx="14" hasCustomPrompt="1"/>
          </p:nvPr>
        </p:nvSpPr>
        <p:spPr>
          <a:xfrm>
            <a:off x="7210335" y="5356987"/>
            <a:ext cx="3914865" cy="349546"/>
          </a:xfrm>
        </p:spPr>
        <p:txBody>
          <a:bodyPr>
            <a:noAutofit/>
          </a:bodyPr>
          <a:lstStyle>
            <a:lvl1pPr marL="0" indent="0">
              <a:buNone/>
              <a:defRPr sz="1800" b="1">
                <a:solidFill>
                  <a:schemeClr val="tx1"/>
                </a:solidFill>
                <a:latin typeface="+mj-lt"/>
              </a:defRPr>
            </a:lvl1pPr>
          </a:lstStyle>
          <a:p>
            <a:pPr lvl="0"/>
            <a:r>
              <a:rPr lang="en-GB"/>
              <a:t>Contact details</a:t>
            </a:r>
          </a:p>
        </p:txBody>
      </p:sp>
      <p:sp>
        <p:nvSpPr>
          <p:cNvPr id="12" name="Text Placeholder 3">
            <a:extLst>
              <a:ext uri="{FF2B5EF4-FFF2-40B4-BE49-F238E27FC236}">
                <a16:creationId xmlns:a16="http://schemas.microsoft.com/office/drawing/2014/main" id="{C0906502-FDB5-4289-AD00-7C725EA76DDB}"/>
              </a:ext>
            </a:extLst>
          </p:cNvPr>
          <p:cNvSpPr>
            <a:spLocks noGrp="1"/>
          </p:cNvSpPr>
          <p:nvPr>
            <p:ph type="body" sz="quarter" idx="15" hasCustomPrompt="1"/>
          </p:nvPr>
        </p:nvSpPr>
        <p:spPr>
          <a:xfrm>
            <a:off x="220223" y="5821426"/>
            <a:ext cx="6383777" cy="816441"/>
          </a:xfrm>
        </p:spPr>
        <p:txBody>
          <a:bodyPr>
            <a:normAutofit/>
          </a:bodyPr>
          <a:lstStyle>
            <a:lvl1pPr marL="0" indent="0">
              <a:buNone/>
              <a:defRPr sz="1200"/>
            </a:lvl1pPr>
          </a:lstStyle>
          <a:p>
            <a:pPr lvl="0"/>
            <a:r>
              <a:rPr lang="en-GB"/>
              <a:t>Content:</a:t>
            </a:r>
          </a:p>
          <a:p>
            <a:pPr lvl="0"/>
            <a:r>
              <a:rPr lang="en-GB"/>
              <a:t> Audio:</a:t>
            </a:r>
          </a:p>
          <a:p>
            <a:pPr lvl="0"/>
            <a:r>
              <a:rPr lang="en-GB"/>
              <a:t>Images:</a:t>
            </a:r>
          </a:p>
        </p:txBody>
      </p:sp>
      <p:sp>
        <p:nvSpPr>
          <p:cNvPr id="13" name="Text Placeholder 3">
            <a:extLst>
              <a:ext uri="{FF2B5EF4-FFF2-40B4-BE49-F238E27FC236}">
                <a16:creationId xmlns:a16="http://schemas.microsoft.com/office/drawing/2014/main" id="{E331D26E-E706-4D98-B33F-D1B5130558FE}"/>
              </a:ext>
            </a:extLst>
          </p:cNvPr>
          <p:cNvSpPr>
            <a:spLocks noGrp="1"/>
          </p:cNvSpPr>
          <p:nvPr>
            <p:ph type="body" sz="quarter" idx="16" hasCustomPrompt="1"/>
          </p:nvPr>
        </p:nvSpPr>
        <p:spPr>
          <a:xfrm>
            <a:off x="7210335" y="5827438"/>
            <a:ext cx="3332512" cy="816441"/>
          </a:xfrm>
        </p:spPr>
        <p:txBody>
          <a:bodyPr>
            <a:normAutofit/>
          </a:bodyPr>
          <a:lstStyle>
            <a:lvl1pPr marL="0" indent="0">
              <a:buNone/>
              <a:defRPr sz="1200"/>
            </a:lvl1pPr>
          </a:lstStyle>
          <a:p>
            <a:pPr lvl="0"/>
            <a:r>
              <a:rPr lang="en-GB"/>
              <a:t>Twitter: </a:t>
            </a:r>
            <a:r>
              <a:rPr lang="en-GB" err="1"/>
              <a:t>StEER_SHU</a:t>
            </a:r>
            <a:endParaRPr lang="en-GB"/>
          </a:p>
          <a:p>
            <a:pPr lvl="0"/>
            <a:r>
              <a:rPr lang="en-GB"/>
              <a:t>Email: steer@shu.ac.uk:</a:t>
            </a:r>
          </a:p>
        </p:txBody>
      </p:sp>
    </p:spTree>
    <p:extLst>
      <p:ext uri="{BB962C8B-B14F-4D97-AF65-F5344CB8AC3E}">
        <p14:creationId xmlns:p14="http://schemas.microsoft.com/office/powerpoint/2010/main" val="297786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D0CE77-1511-49D4-B26E-0C372C524AC7}"/>
              </a:ext>
            </a:extLst>
          </p:cNvPr>
          <p:cNvSpPr>
            <a:spLocks noGrp="1"/>
          </p:cNvSpPr>
          <p:nvPr>
            <p:ph type="title"/>
          </p:nvPr>
        </p:nvSpPr>
        <p:spPr>
          <a:xfrm>
            <a:off x="267669" y="1153402"/>
            <a:ext cx="10515600" cy="1325563"/>
          </a:xfrm>
          <a:prstGeom prst="rect">
            <a:avLst/>
          </a:prstGeom>
        </p:spPr>
        <p:txBody>
          <a:bodyPr vert="horz" lIns="91440" tIns="45720" rIns="91440" bIns="45720" rtlCol="0" anchor="ctr">
            <a:normAutofit/>
          </a:bodyPr>
          <a:lstStyle/>
          <a:p>
            <a:r>
              <a:rPr lang="en-US"/>
              <a:t>Slide Title</a:t>
            </a:r>
            <a:endParaRPr lang="en-GB"/>
          </a:p>
        </p:txBody>
      </p:sp>
      <p:sp>
        <p:nvSpPr>
          <p:cNvPr id="3" name="Text Placeholder 2">
            <a:extLst>
              <a:ext uri="{FF2B5EF4-FFF2-40B4-BE49-F238E27FC236}">
                <a16:creationId xmlns:a16="http://schemas.microsoft.com/office/drawing/2014/main" id="{8EE9F026-4C9A-49EB-B964-CDE896F3DA56}"/>
              </a:ext>
            </a:extLst>
          </p:cNvPr>
          <p:cNvSpPr>
            <a:spLocks noGrp="1"/>
          </p:cNvSpPr>
          <p:nvPr>
            <p:ph type="body" idx="1"/>
          </p:nvPr>
        </p:nvSpPr>
        <p:spPr>
          <a:xfrm>
            <a:off x="267669" y="2808038"/>
            <a:ext cx="11643594" cy="3548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close up of a logo&#10;&#10;Description automatically generated">
            <a:extLst>
              <a:ext uri="{FF2B5EF4-FFF2-40B4-BE49-F238E27FC236}">
                <a16:creationId xmlns:a16="http://schemas.microsoft.com/office/drawing/2014/main" id="{D6F8658E-CBF7-48FF-8975-7DF1DBF9455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67669" y="337645"/>
            <a:ext cx="2555771" cy="486684"/>
          </a:xfrm>
          <a:prstGeom prst="rect">
            <a:avLst/>
          </a:prstGeom>
        </p:spPr>
      </p:pic>
    </p:spTree>
    <p:extLst>
      <p:ext uri="{BB962C8B-B14F-4D97-AF65-F5344CB8AC3E}">
        <p14:creationId xmlns:p14="http://schemas.microsoft.com/office/powerpoint/2010/main" val="1524879601"/>
      </p:ext>
    </p:extLst>
  </p:cSld>
  <p:clrMap bg1="lt1" tx1="dk1" bg2="lt2" tx2="dk2" accent1="accent1" accent2="accent2" accent3="accent3" accent4="accent4" accent5="accent5" accent6="accent6" hlink="hlink" folHlink="folHlink"/>
  <p:sldLayoutIdLst>
    <p:sldLayoutId id="2147483663" r:id="rId1"/>
    <p:sldLayoutId id="2147483649" r:id="rId2"/>
    <p:sldLayoutId id="2147483665" r:id="rId3"/>
    <p:sldLayoutId id="2147483651" r:id="rId4"/>
    <p:sldLayoutId id="2147483652" r:id="rId5"/>
    <p:sldLayoutId id="2147483653" r:id="rId6"/>
    <p:sldLayoutId id="2147483657" r:id="rId7"/>
    <p:sldLayoutId id="2147483658" r:id="rId8"/>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hyperlink" Target="https://blog.shu.ac.uk/steer/2022/02/18/everybodys-talking-abouttheory-of-change/"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www.eventbrite.co.uk/e/symposium-3-student-retention-success-what-works-and-how-do-we-know-tickets-256182668257"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advance-he.ac.uk/news-and-views/access-retention-attainment-progression-integrative-literature-review"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https://blogs.shu.ac.uk/steer/2020/01/20/building-an-evaluative-mindset-at-hallam-programme-activity-intervention-design/" TargetMode="External"/><Relationship Id="rId5" Type="http://schemas.openxmlformats.org/officeDocument/2006/relationships/hyperlink" Target="https://blogs.shu.ac.uk/steer/2019/11/22/building-an-evaluative-mindset-at-hallam-our-strategic-context/?doing_wp_cron=1585644875.0418930053710937500000" TargetMode="External"/><Relationship Id="rId4" Type="http://schemas.openxmlformats.org/officeDocument/2006/relationships/hyperlink" Target="https://blogs.shu.ac.uk/steer/2019/10/14/building-an-evaluative-mindset-at-hallam-our-approach/?doing_wp_cron=1585644842.589231967926025390625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4fzfk_LnFCE"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1F4D-2913-4EE5-BBC7-9267EC1E84E7}"/>
              </a:ext>
            </a:extLst>
          </p:cNvPr>
          <p:cNvSpPr>
            <a:spLocks noGrp="1"/>
          </p:cNvSpPr>
          <p:nvPr>
            <p:ph type="ctrTitle"/>
          </p:nvPr>
        </p:nvSpPr>
        <p:spPr/>
        <p:txBody>
          <a:bodyPr>
            <a:normAutofit fontScale="90000"/>
          </a:bodyPr>
          <a:lstStyle/>
          <a:p>
            <a:r>
              <a:rPr lang="en-GB" dirty="0"/>
              <a:t>Retention &amp; Success: Constructing a Theory of Change</a:t>
            </a:r>
          </a:p>
        </p:txBody>
      </p:sp>
      <p:sp>
        <p:nvSpPr>
          <p:cNvPr id="3" name="Subtitle 2">
            <a:extLst>
              <a:ext uri="{FF2B5EF4-FFF2-40B4-BE49-F238E27FC236}">
                <a16:creationId xmlns:a16="http://schemas.microsoft.com/office/drawing/2014/main" id="{F2AFB729-B66C-4172-B88B-3DFD3A193BFA}"/>
              </a:ext>
            </a:extLst>
          </p:cNvPr>
          <p:cNvSpPr>
            <a:spLocks noGrp="1"/>
          </p:cNvSpPr>
          <p:nvPr>
            <p:ph type="subTitle" idx="1"/>
          </p:nvPr>
        </p:nvSpPr>
        <p:spPr>
          <a:xfrm>
            <a:off x="1524000" y="3668139"/>
            <a:ext cx="9144000" cy="1576962"/>
          </a:xfrm>
        </p:spPr>
        <p:txBody>
          <a:bodyPr>
            <a:normAutofit fontScale="70000" lnSpcReduction="20000"/>
          </a:bodyPr>
          <a:lstStyle/>
          <a:p>
            <a:r>
              <a:rPr lang="en-GB"/>
              <a:t>Hallam Symposium Series</a:t>
            </a:r>
          </a:p>
          <a:p>
            <a:endParaRPr lang="en-GB"/>
          </a:p>
          <a:p>
            <a:r>
              <a:rPr lang="en-GB"/>
              <a:t>Student Experience, Learning and Teaching</a:t>
            </a:r>
          </a:p>
          <a:p>
            <a:r>
              <a:rPr lang="en-GB"/>
              <a:t>Student Engagement, Evaluation and Research</a:t>
            </a:r>
          </a:p>
        </p:txBody>
      </p:sp>
      <p:sp>
        <p:nvSpPr>
          <p:cNvPr id="4" name="Text Placeholder 3">
            <a:extLst>
              <a:ext uri="{FF2B5EF4-FFF2-40B4-BE49-F238E27FC236}">
                <a16:creationId xmlns:a16="http://schemas.microsoft.com/office/drawing/2014/main" id="{4D3B281E-1318-438A-BA3C-9B47582738BD}"/>
              </a:ext>
            </a:extLst>
          </p:cNvPr>
          <p:cNvSpPr>
            <a:spLocks noGrp="1"/>
          </p:cNvSpPr>
          <p:nvPr>
            <p:ph type="body" sz="quarter" idx="10"/>
          </p:nvPr>
        </p:nvSpPr>
        <p:spPr>
          <a:xfrm>
            <a:off x="1524000" y="5403277"/>
            <a:ext cx="9144000" cy="1264643"/>
          </a:xfrm>
        </p:spPr>
        <p:txBody>
          <a:bodyPr>
            <a:normAutofit fontScale="62500" lnSpcReduction="20000"/>
          </a:bodyPr>
          <a:lstStyle/>
          <a:p>
            <a:r>
              <a:rPr lang="en-GB"/>
              <a:t>Nathaniel Pickering</a:t>
            </a:r>
          </a:p>
          <a:p>
            <a:r>
              <a:rPr lang="en-GB"/>
              <a:t>Dr Liz Austen </a:t>
            </a:r>
          </a:p>
          <a:p>
            <a:endParaRPr lang="en-GB"/>
          </a:p>
          <a:p>
            <a:r>
              <a:rPr lang="en-GB"/>
              <a:t>April 2022 </a:t>
            </a:r>
          </a:p>
          <a:p>
            <a:endParaRPr lang="en-GB"/>
          </a:p>
        </p:txBody>
      </p:sp>
      <p:pic>
        <p:nvPicPr>
          <p:cNvPr id="1026" name="Picture 2">
            <a:extLst>
              <a:ext uri="{FF2B5EF4-FFF2-40B4-BE49-F238E27FC236}">
                <a16:creationId xmlns:a16="http://schemas.microsoft.com/office/drawing/2014/main" id="{1E06EA24-0657-4E1F-84A9-D2B6D8DF42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9446" y="0"/>
            <a:ext cx="1981200"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010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05F0-44DE-4441-AEC9-61F89DE655ED}"/>
              </a:ext>
            </a:extLst>
          </p:cNvPr>
          <p:cNvSpPr>
            <a:spLocks noGrp="1"/>
          </p:cNvSpPr>
          <p:nvPr>
            <p:ph type="title"/>
          </p:nvPr>
        </p:nvSpPr>
        <p:spPr>
          <a:xfrm>
            <a:off x="186026" y="1321767"/>
            <a:ext cx="10515600" cy="607665"/>
          </a:xfrm>
        </p:spPr>
        <p:txBody>
          <a:bodyPr/>
          <a:lstStyle/>
          <a:p>
            <a:r>
              <a:rPr lang="en-GB"/>
              <a:t>Identifying and Measuring Change</a:t>
            </a:r>
          </a:p>
        </p:txBody>
      </p:sp>
      <p:pic>
        <p:nvPicPr>
          <p:cNvPr id="6" name="Graphic 5" descr="Group of men outline">
            <a:extLst>
              <a:ext uri="{FF2B5EF4-FFF2-40B4-BE49-F238E27FC236}">
                <a16:creationId xmlns:a16="http://schemas.microsoft.com/office/drawing/2014/main" id="{86A387A8-F072-4A6B-9AB1-8205ECE988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095" y="2616356"/>
            <a:ext cx="2145598" cy="2145598"/>
          </a:xfrm>
          <a:prstGeom prst="rect">
            <a:avLst/>
          </a:prstGeom>
        </p:spPr>
      </p:pic>
      <p:pic>
        <p:nvPicPr>
          <p:cNvPr id="8" name="Graphic 7" descr="Modern architecture outline">
            <a:extLst>
              <a:ext uri="{FF2B5EF4-FFF2-40B4-BE49-F238E27FC236}">
                <a16:creationId xmlns:a16="http://schemas.microsoft.com/office/drawing/2014/main" id="{CC66D030-2077-49D4-A8AC-F42033A351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92512" y="2616356"/>
            <a:ext cx="2145598" cy="2145598"/>
          </a:xfrm>
          <a:prstGeom prst="rect">
            <a:avLst/>
          </a:prstGeom>
        </p:spPr>
      </p:pic>
      <p:pic>
        <p:nvPicPr>
          <p:cNvPr id="16" name="Graphic 15" descr="Tools outline">
            <a:extLst>
              <a:ext uri="{FF2B5EF4-FFF2-40B4-BE49-F238E27FC236}">
                <a16:creationId xmlns:a16="http://schemas.microsoft.com/office/drawing/2014/main" id="{7725544F-7DF8-4CA8-8121-85EA325CDE8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62929" y="2616357"/>
            <a:ext cx="2145598" cy="2145598"/>
          </a:xfrm>
          <a:prstGeom prst="rect">
            <a:avLst/>
          </a:prstGeom>
        </p:spPr>
      </p:pic>
      <p:pic>
        <p:nvPicPr>
          <p:cNvPr id="18" name="Graphic 17" descr="Hourglass 60% outline">
            <a:extLst>
              <a:ext uri="{FF2B5EF4-FFF2-40B4-BE49-F238E27FC236}">
                <a16:creationId xmlns:a16="http://schemas.microsoft.com/office/drawing/2014/main" id="{511C9FCD-A786-4F96-8473-CB031E89E4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33346" y="2616357"/>
            <a:ext cx="2145598" cy="2145598"/>
          </a:xfrm>
          <a:prstGeom prst="rect">
            <a:avLst/>
          </a:prstGeom>
        </p:spPr>
      </p:pic>
      <p:sp>
        <p:nvSpPr>
          <p:cNvPr id="20" name="TextBox 19">
            <a:extLst>
              <a:ext uri="{FF2B5EF4-FFF2-40B4-BE49-F238E27FC236}">
                <a16:creationId xmlns:a16="http://schemas.microsoft.com/office/drawing/2014/main" id="{39630B8E-1AE9-4EFF-8A0D-3FD4407722A1}"/>
              </a:ext>
            </a:extLst>
          </p:cNvPr>
          <p:cNvSpPr txBox="1"/>
          <p:nvPr/>
        </p:nvSpPr>
        <p:spPr>
          <a:xfrm>
            <a:off x="1028318" y="4871198"/>
            <a:ext cx="1322996" cy="707886"/>
          </a:xfrm>
          <a:prstGeom prst="rect">
            <a:avLst/>
          </a:prstGeom>
          <a:noFill/>
        </p:spPr>
        <p:txBody>
          <a:bodyPr wrap="square">
            <a:spAutoFit/>
          </a:bodyPr>
          <a:lstStyle/>
          <a:p>
            <a:pPr algn="ctr"/>
            <a:r>
              <a:rPr lang="en-GB" sz="4000" b="1"/>
              <a:t>Who </a:t>
            </a:r>
          </a:p>
        </p:txBody>
      </p:sp>
      <p:sp>
        <p:nvSpPr>
          <p:cNvPr id="22" name="TextBox 21">
            <a:extLst>
              <a:ext uri="{FF2B5EF4-FFF2-40B4-BE49-F238E27FC236}">
                <a16:creationId xmlns:a16="http://schemas.microsoft.com/office/drawing/2014/main" id="{093884F5-93AF-4BAF-B80A-C62476A95ECB}"/>
              </a:ext>
            </a:extLst>
          </p:cNvPr>
          <p:cNvSpPr txBox="1"/>
          <p:nvPr/>
        </p:nvSpPr>
        <p:spPr>
          <a:xfrm>
            <a:off x="3963785" y="4871198"/>
            <a:ext cx="1709395" cy="707886"/>
          </a:xfrm>
          <a:prstGeom prst="rect">
            <a:avLst/>
          </a:prstGeom>
          <a:noFill/>
        </p:spPr>
        <p:txBody>
          <a:bodyPr wrap="square">
            <a:spAutoFit/>
          </a:bodyPr>
          <a:lstStyle/>
          <a:p>
            <a:pPr algn="ctr"/>
            <a:r>
              <a:rPr lang="en-GB" sz="4000" b="1"/>
              <a:t>Where</a:t>
            </a:r>
          </a:p>
        </p:txBody>
      </p:sp>
      <p:sp>
        <p:nvSpPr>
          <p:cNvPr id="24" name="TextBox 23">
            <a:extLst>
              <a:ext uri="{FF2B5EF4-FFF2-40B4-BE49-F238E27FC236}">
                <a16:creationId xmlns:a16="http://schemas.microsoft.com/office/drawing/2014/main" id="{181058DD-C769-4BC5-8809-953F00D80A59}"/>
              </a:ext>
            </a:extLst>
          </p:cNvPr>
          <p:cNvSpPr txBox="1"/>
          <p:nvPr/>
        </p:nvSpPr>
        <p:spPr>
          <a:xfrm>
            <a:off x="7186755" y="4871198"/>
            <a:ext cx="1272596" cy="707886"/>
          </a:xfrm>
          <a:prstGeom prst="rect">
            <a:avLst/>
          </a:prstGeom>
          <a:noFill/>
        </p:spPr>
        <p:txBody>
          <a:bodyPr wrap="square">
            <a:spAutoFit/>
          </a:bodyPr>
          <a:lstStyle/>
          <a:p>
            <a:pPr algn="ctr"/>
            <a:r>
              <a:rPr lang="en-GB" sz="4000" b="1"/>
              <a:t>How</a:t>
            </a:r>
          </a:p>
        </p:txBody>
      </p:sp>
      <p:sp>
        <p:nvSpPr>
          <p:cNvPr id="26" name="TextBox 25">
            <a:extLst>
              <a:ext uri="{FF2B5EF4-FFF2-40B4-BE49-F238E27FC236}">
                <a16:creationId xmlns:a16="http://schemas.microsoft.com/office/drawing/2014/main" id="{B7BDF885-322A-4CF2-892B-C51CD5C3E317}"/>
              </a:ext>
            </a:extLst>
          </p:cNvPr>
          <p:cNvSpPr txBox="1"/>
          <p:nvPr/>
        </p:nvSpPr>
        <p:spPr>
          <a:xfrm>
            <a:off x="10175027" y="4871198"/>
            <a:ext cx="1507797" cy="707886"/>
          </a:xfrm>
          <a:prstGeom prst="rect">
            <a:avLst/>
          </a:prstGeom>
          <a:noFill/>
        </p:spPr>
        <p:txBody>
          <a:bodyPr wrap="square">
            <a:spAutoFit/>
          </a:bodyPr>
          <a:lstStyle/>
          <a:p>
            <a:pPr algn="ctr"/>
            <a:r>
              <a:rPr lang="en-GB" sz="4000" b="1"/>
              <a:t>When</a:t>
            </a:r>
          </a:p>
        </p:txBody>
      </p:sp>
    </p:spTree>
    <p:extLst>
      <p:ext uri="{BB962C8B-B14F-4D97-AF65-F5344CB8AC3E}">
        <p14:creationId xmlns:p14="http://schemas.microsoft.com/office/powerpoint/2010/main" val="3253112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61663-C26A-4F8B-A0BD-AF72E0A048A8}"/>
              </a:ext>
            </a:extLst>
          </p:cNvPr>
          <p:cNvSpPr>
            <a:spLocks noGrp="1"/>
          </p:cNvSpPr>
          <p:nvPr>
            <p:ph type="title"/>
          </p:nvPr>
        </p:nvSpPr>
        <p:spPr>
          <a:xfrm>
            <a:off x="267668" y="1017935"/>
            <a:ext cx="11311523" cy="607665"/>
          </a:xfrm>
        </p:spPr>
        <p:txBody>
          <a:bodyPr/>
          <a:lstStyle/>
          <a:p>
            <a:r>
              <a:rPr lang="en-GB"/>
              <a:t>Access and Participation Plan Targets</a:t>
            </a:r>
          </a:p>
        </p:txBody>
      </p:sp>
      <p:graphicFrame>
        <p:nvGraphicFramePr>
          <p:cNvPr id="7" name="Diagram 6">
            <a:extLst>
              <a:ext uri="{FF2B5EF4-FFF2-40B4-BE49-F238E27FC236}">
                <a16:creationId xmlns:a16="http://schemas.microsoft.com/office/drawing/2014/main" id="{CAAB2C8C-DD2F-4264-AC97-44C9782C33DD}"/>
              </a:ext>
            </a:extLst>
          </p:cNvPr>
          <p:cNvGraphicFramePr/>
          <p:nvPr>
            <p:extLst>
              <p:ext uri="{D42A27DB-BD31-4B8C-83A1-F6EECF244321}">
                <p14:modId xmlns:p14="http://schemas.microsoft.com/office/powerpoint/2010/main" val="3778511157"/>
              </p:ext>
            </p:extLst>
          </p:nvPr>
        </p:nvGraphicFramePr>
        <p:xfrm>
          <a:off x="1241274" y="1321767"/>
          <a:ext cx="936431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7410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F8EFA14-CB03-4E28-B158-FCA1AD9606F4}"/>
              </a:ext>
            </a:extLst>
          </p:cNvPr>
          <p:cNvSpPr>
            <a:spLocks noGrp="1"/>
          </p:cNvSpPr>
          <p:nvPr>
            <p:ph type="title"/>
          </p:nvPr>
        </p:nvSpPr>
        <p:spPr>
          <a:xfrm>
            <a:off x="209555" y="565031"/>
            <a:ext cx="8879360" cy="1484108"/>
          </a:xfrm>
        </p:spPr>
        <p:txBody>
          <a:bodyPr>
            <a:normAutofit/>
          </a:bodyPr>
          <a:lstStyle/>
          <a:p>
            <a:r>
              <a:rPr lang="en-GB" sz="4400"/>
              <a:t>Theory of Change Construction</a:t>
            </a:r>
          </a:p>
        </p:txBody>
      </p:sp>
      <p:pic>
        <p:nvPicPr>
          <p:cNvPr id="15" name="Picture 14">
            <a:extLst>
              <a:ext uri="{FF2B5EF4-FFF2-40B4-BE49-F238E27FC236}">
                <a16:creationId xmlns:a16="http://schemas.microsoft.com/office/drawing/2014/main" id="{FE8258D2-DD54-40A8-9B89-191AA998CD51}"/>
              </a:ext>
            </a:extLst>
          </p:cNvPr>
          <p:cNvPicPr>
            <a:picLocks noChangeAspect="1"/>
          </p:cNvPicPr>
          <p:nvPr/>
        </p:nvPicPr>
        <p:blipFill>
          <a:blip r:embed="rId2"/>
          <a:stretch>
            <a:fillRect/>
          </a:stretch>
        </p:blipFill>
        <p:spPr>
          <a:xfrm>
            <a:off x="209555" y="2045276"/>
            <a:ext cx="4528353" cy="810634"/>
          </a:xfrm>
          <a:prstGeom prst="rect">
            <a:avLst/>
          </a:prstGeom>
        </p:spPr>
      </p:pic>
      <p:sp>
        <p:nvSpPr>
          <p:cNvPr id="16" name="TextBox 15">
            <a:extLst>
              <a:ext uri="{FF2B5EF4-FFF2-40B4-BE49-F238E27FC236}">
                <a16:creationId xmlns:a16="http://schemas.microsoft.com/office/drawing/2014/main" id="{9BA15009-502A-4F57-91AD-0CF23523E8C6}"/>
              </a:ext>
            </a:extLst>
          </p:cNvPr>
          <p:cNvSpPr txBox="1"/>
          <p:nvPr/>
        </p:nvSpPr>
        <p:spPr>
          <a:xfrm>
            <a:off x="209556" y="3529384"/>
            <a:ext cx="4528352" cy="2308324"/>
          </a:xfrm>
          <a:prstGeom prst="rect">
            <a:avLst/>
          </a:prstGeom>
          <a:noFill/>
        </p:spPr>
        <p:txBody>
          <a:bodyPr wrap="square" rtlCol="0">
            <a:spAutoFit/>
          </a:bodyPr>
          <a:lstStyle/>
          <a:p>
            <a:r>
              <a:rPr lang="en-GB" sz="3600"/>
              <a:t>Has the target been met? </a:t>
            </a:r>
          </a:p>
          <a:p>
            <a:endParaRPr lang="en-GB" sz="3600"/>
          </a:p>
          <a:p>
            <a:r>
              <a:rPr lang="en-GB" sz="3600"/>
              <a:t>Do we know why it has been met or not?</a:t>
            </a:r>
          </a:p>
        </p:txBody>
      </p:sp>
      <p:pic>
        <p:nvPicPr>
          <p:cNvPr id="22" name="Picture 21">
            <a:extLst>
              <a:ext uri="{FF2B5EF4-FFF2-40B4-BE49-F238E27FC236}">
                <a16:creationId xmlns:a16="http://schemas.microsoft.com/office/drawing/2014/main" id="{917B1059-7C34-4FDB-A15F-44302E1E9141}"/>
              </a:ext>
            </a:extLst>
          </p:cNvPr>
          <p:cNvPicPr>
            <a:picLocks noChangeAspect="1"/>
          </p:cNvPicPr>
          <p:nvPr/>
        </p:nvPicPr>
        <p:blipFill>
          <a:blip r:embed="rId3"/>
          <a:stretch>
            <a:fillRect/>
          </a:stretch>
        </p:blipFill>
        <p:spPr>
          <a:xfrm>
            <a:off x="4767686" y="1498600"/>
            <a:ext cx="7424314" cy="5245100"/>
          </a:xfrm>
          <a:prstGeom prst="rect">
            <a:avLst/>
          </a:prstGeom>
        </p:spPr>
      </p:pic>
    </p:spTree>
    <p:extLst>
      <p:ext uri="{BB962C8B-B14F-4D97-AF65-F5344CB8AC3E}">
        <p14:creationId xmlns:p14="http://schemas.microsoft.com/office/powerpoint/2010/main" val="508793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A6300-46F2-4AB6-B038-44287950FCA0}"/>
              </a:ext>
            </a:extLst>
          </p:cNvPr>
          <p:cNvSpPr>
            <a:spLocks noGrp="1"/>
          </p:cNvSpPr>
          <p:nvPr>
            <p:ph type="title"/>
          </p:nvPr>
        </p:nvSpPr>
        <p:spPr>
          <a:xfrm>
            <a:off x="134803" y="1147724"/>
            <a:ext cx="10515600" cy="890179"/>
          </a:xfrm>
        </p:spPr>
        <p:txBody>
          <a:bodyPr/>
          <a:lstStyle/>
          <a:p>
            <a:r>
              <a:rPr lang="en-GB"/>
              <a:t>Context (Pre-Theory of Change)</a:t>
            </a:r>
          </a:p>
        </p:txBody>
      </p:sp>
      <p:sp>
        <p:nvSpPr>
          <p:cNvPr id="6" name="Rectangle 5">
            <a:extLst>
              <a:ext uri="{FF2B5EF4-FFF2-40B4-BE49-F238E27FC236}">
                <a16:creationId xmlns:a16="http://schemas.microsoft.com/office/drawing/2014/main" id="{B16FBFA7-96D7-4B13-A272-E365BB317A34}"/>
              </a:ext>
            </a:extLst>
          </p:cNvPr>
          <p:cNvSpPr/>
          <p:nvPr/>
        </p:nvSpPr>
        <p:spPr>
          <a:xfrm>
            <a:off x="415636" y="2820318"/>
            <a:ext cx="3538116" cy="3570092"/>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a:t>Sheffield Hallam University aims to transform the lives of our students. However, potentially Black British students may not benefit from this transformational experience because of structural barriers and racism experienced at other levels of education.  </a:t>
            </a:r>
          </a:p>
        </p:txBody>
      </p:sp>
      <p:sp>
        <p:nvSpPr>
          <p:cNvPr id="7" name="Rectangle 6">
            <a:extLst>
              <a:ext uri="{FF2B5EF4-FFF2-40B4-BE49-F238E27FC236}">
                <a16:creationId xmlns:a16="http://schemas.microsoft.com/office/drawing/2014/main" id="{C0C25BDB-5821-40C9-A4DB-3633904ACE81}"/>
              </a:ext>
            </a:extLst>
          </p:cNvPr>
          <p:cNvSpPr/>
          <p:nvPr/>
        </p:nvSpPr>
        <p:spPr>
          <a:xfrm>
            <a:off x="4326942" y="2820318"/>
            <a:ext cx="3538116" cy="3570092"/>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a:t>Sheffield Hallam aims to enable access to higher education through changes to its pre-application support and admission processes for specific groups. </a:t>
            </a:r>
          </a:p>
        </p:txBody>
      </p:sp>
      <p:sp>
        <p:nvSpPr>
          <p:cNvPr id="8" name="Rectangle 7">
            <a:extLst>
              <a:ext uri="{FF2B5EF4-FFF2-40B4-BE49-F238E27FC236}">
                <a16:creationId xmlns:a16="http://schemas.microsoft.com/office/drawing/2014/main" id="{4575F136-D28D-4C21-916D-E9BF00980568}"/>
              </a:ext>
            </a:extLst>
          </p:cNvPr>
          <p:cNvSpPr/>
          <p:nvPr/>
        </p:nvSpPr>
        <p:spPr>
          <a:xfrm>
            <a:off x="8238248" y="2820318"/>
            <a:ext cx="3538116" cy="3570092"/>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a:t>A diverse university community leads to a transformational experience for everyone. It prepares students for whatever they choose to do and creates an environment where knowledge provides practical solutions to real-world challenges.</a:t>
            </a:r>
          </a:p>
        </p:txBody>
      </p:sp>
      <p:sp>
        <p:nvSpPr>
          <p:cNvPr id="9" name="Rectangle 8">
            <a:extLst>
              <a:ext uri="{FF2B5EF4-FFF2-40B4-BE49-F238E27FC236}">
                <a16:creationId xmlns:a16="http://schemas.microsoft.com/office/drawing/2014/main" id="{94822CA3-7556-49A8-8B6E-124D7F2E826D}"/>
              </a:ext>
            </a:extLst>
          </p:cNvPr>
          <p:cNvSpPr/>
          <p:nvPr/>
        </p:nvSpPr>
        <p:spPr>
          <a:xfrm>
            <a:off x="1288496" y="2258349"/>
            <a:ext cx="1792396" cy="341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accent3"/>
                </a:solidFill>
              </a:rPr>
              <a:t>Situation</a:t>
            </a:r>
          </a:p>
        </p:txBody>
      </p:sp>
      <p:sp>
        <p:nvSpPr>
          <p:cNvPr id="10" name="Rectangle 9">
            <a:extLst>
              <a:ext uri="{FF2B5EF4-FFF2-40B4-BE49-F238E27FC236}">
                <a16:creationId xmlns:a16="http://schemas.microsoft.com/office/drawing/2014/main" id="{814AA739-5386-4BC1-AE79-7E69EE56003F}"/>
              </a:ext>
            </a:extLst>
          </p:cNvPr>
          <p:cNvSpPr/>
          <p:nvPr/>
        </p:nvSpPr>
        <p:spPr>
          <a:xfrm>
            <a:off x="5199802" y="2258349"/>
            <a:ext cx="1792396" cy="341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accent3"/>
                </a:solidFill>
              </a:rPr>
              <a:t>Aim</a:t>
            </a:r>
          </a:p>
        </p:txBody>
      </p:sp>
      <p:sp>
        <p:nvSpPr>
          <p:cNvPr id="11" name="Rectangle 10">
            <a:extLst>
              <a:ext uri="{FF2B5EF4-FFF2-40B4-BE49-F238E27FC236}">
                <a16:creationId xmlns:a16="http://schemas.microsoft.com/office/drawing/2014/main" id="{D72B07EA-5BD4-4B19-A2C1-783C7B41BA8B}"/>
              </a:ext>
            </a:extLst>
          </p:cNvPr>
          <p:cNvSpPr/>
          <p:nvPr/>
        </p:nvSpPr>
        <p:spPr>
          <a:xfrm>
            <a:off x="9111108" y="2258349"/>
            <a:ext cx="1792396" cy="341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accent3"/>
                </a:solidFill>
              </a:rPr>
              <a:t>Rationale</a:t>
            </a:r>
          </a:p>
        </p:txBody>
      </p:sp>
    </p:spTree>
    <p:extLst>
      <p:ext uri="{BB962C8B-B14F-4D97-AF65-F5344CB8AC3E}">
        <p14:creationId xmlns:p14="http://schemas.microsoft.com/office/powerpoint/2010/main" val="1843585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C913B1C-3B10-4CE6-B89B-2B9E920DEE61}"/>
              </a:ext>
            </a:extLst>
          </p:cNvPr>
          <p:cNvSpPr/>
          <p:nvPr/>
        </p:nvSpPr>
        <p:spPr>
          <a:xfrm>
            <a:off x="123266" y="2423711"/>
            <a:ext cx="7687693" cy="4263363"/>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r>
              <a:rPr lang="en-GB" sz="1900" b="1"/>
              <a:t>Barriers</a:t>
            </a:r>
          </a:p>
          <a:p>
            <a:pPr marL="285750" indent="-285750">
              <a:buFont typeface="Arial" panose="020B0604020202020204" pitchFamily="34" charset="0"/>
              <a:buChar char="•"/>
            </a:pPr>
            <a:r>
              <a:rPr lang="en-GB" sz="1900"/>
              <a:t>Ethnic minority students receive poor advice, support and guidance about future careers and possible selves. </a:t>
            </a:r>
          </a:p>
          <a:p>
            <a:pPr marL="285750" indent="-285750">
              <a:buFont typeface="Arial" panose="020B0604020202020204" pitchFamily="34" charset="0"/>
              <a:buChar char="•"/>
            </a:pPr>
            <a:r>
              <a:rPr lang="en-GB" sz="1900"/>
              <a:t>Schools and teachers have low expectations of ethnic minority students, particularly black British students. </a:t>
            </a:r>
          </a:p>
          <a:p>
            <a:pPr marL="285750" indent="-285750">
              <a:buFont typeface="Arial" panose="020B0604020202020204" pitchFamily="34" charset="0"/>
              <a:buChar char="•"/>
            </a:pPr>
            <a:r>
              <a:rPr lang="en-GB" sz="1900"/>
              <a:t>Ethnic minority students are often placed into lower sets which impacts attainment because of low expectations and structural racism. </a:t>
            </a:r>
          </a:p>
          <a:p>
            <a:pPr marL="285750" indent="-285750">
              <a:buFont typeface="Arial" panose="020B0604020202020204" pitchFamily="34" charset="0"/>
              <a:buChar char="•"/>
            </a:pPr>
            <a:endParaRPr lang="en-GB" sz="1900"/>
          </a:p>
          <a:p>
            <a:endParaRPr lang="en-GB" sz="1900"/>
          </a:p>
          <a:p>
            <a:r>
              <a:rPr lang="en-GB" sz="1900" b="1">
                <a:effectLst/>
                <a:ea typeface="Calibri" panose="020F0502020204030204" pitchFamily="34" charset="0"/>
              </a:rPr>
              <a:t>What works</a:t>
            </a:r>
            <a:endParaRPr lang="en-GB" sz="1900">
              <a:effectLst/>
              <a:ea typeface="Calibri" panose="020F0502020204030204" pitchFamily="34" charset="0"/>
            </a:endParaRPr>
          </a:p>
          <a:p>
            <a:pPr marL="285750" lvl="0" indent="-285750">
              <a:buFont typeface="Arial" panose="020B0604020202020204" pitchFamily="34" charset="0"/>
              <a:buChar char="•"/>
            </a:pPr>
            <a:r>
              <a:rPr lang="en-GB" sz="1900">
                <a:effectLst/>
                <a:ea typeface="Times New Roman" panose="02020603050405020304" pitchFamily="18" charset="0"/>
              </a:rPr>
              <a:t>Well-timed support and advice during the application process increases offer rate and progress to HE</a:t>
            </a:r>
            <a:endParaRPr lang="en-GB" sz="1900">
              <a:effectLst/>
              <a:ea typeface="Calibri" panose="020F0502020204030204" pitchFamily="34" charset="0"/>
            </a:endParaRPr>
          </a:p>
          <a:p>
            <a:pPr marL="285750" lvl="0" indent="-285750">
              <a:buFont typeface="Arial" panose="020B0604020202020204" pitchFamily="34" charset="0"/>
              <a:buChar char="•"/>
            </a:pPr>
            <a:r>
              <a:rPr lang="en-GB" sz="1900">
                <a:effectLst/>
                <a:ea typeface="Times New Roman" panose="02020603050405020304" pitchFamily="18" charset="0"/>
              </a:rPr>
              <a:t>Mentoring, particularly from current students, improves confidence and progression </a:t>
            </a:r>
            <a:endParaRPr lang="en-GB" sz="1900">
              <a:effectLst/>
              <a:ea typeface="Calibri" panose="020F0502020204030204" pitchFamily="34" charset="0"/>
            </a:endParaRPr>
          </a:p>
          <a:p>
            <a:pPr marL="285750" lvl="0" indent="-285750">
              <a:buFont typeface="Arial" panose="020B0604020202020204" pitchFamily="34" charset="0"/>
              <a:buChar char="•"/>
            </a:pPr>
            <a:r>
              <a:rPr lang="en-GB" sz="1900">
                <a:effectLst/>
                <a:ea typeface="Times New Roman" panose="02020603050405020304" pitchFamily="18" charset="0"/>
              </a:rPr>
              <a:t>Financial support accompanied by other types of support enables students to overcome multiple barriers.</a:t>
            </a:r>
            <a:endParaRPr lang="en-GB" sz="1900">
              <a:effectLst/>
              <a:ea typeface="Calibri" panose="020F0502020204030204" pitchFamily="34" charset="0"/>
            </a:endParaRPr>
          </a:p>
          <a:p>
            <a:endParaRPr lang="en-GB" sz="1900"/>
          </a:p>
          <a:p>
            <a:endParaRPr lang="en-GB" sz="1900"/>
          </a:p>
          <a:p>
            <a:endParaRPr lang="en-GB" sz="1900"/>
          </a:p>
        </p:txBody>
      </p:sp>
      <p:sp>
        <p:nvSpPr>
          <p:cNvPr id="18" name="Rectangle 17">
            <a:extLst>
              <a:ext uri="{FF2B5EF4-FFF2-40B4-BE49-F238E27FC236}">
                <a16:creationId xmlns:a16="http://schemas.microsoft.com/office/drawing/2014/main" id="{7CBFC2C6-D62C-48B3-BA6F-1D782BF9E3B9}"/>
              </a:ext>
            </a:extLst>
          </p:cNvPr>
          <p:cNvSpPr/>
          <p:nvPr/>
        </p:nvSpPr>
        <p:spPr>
          <a:xfrm>
            <a:off x="8148867" y="2423711"/>
            <a:ext cx="3919867" cy="4263364"/>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900">
                <a:effectLst/>
                <a:ea typeface="Calibri" panose="020F0502020204030204" pitchFamily="34" charset="0"/>
              </a:rPr>
              <a:t>If applicants receive timely support from student mentors during the application process, which is accompanied by other types of help and application process changes. Then students can overcome some of the challenges of the application process; this, in turn, creates a sense of belonging and mattering. As a result, students are more likely to progress to Sheffield Hallam University and become successful students who complete their studies and enter highly skilled employment. </a:t>
            </a:r>
          </a:p>
          <a:p>
            <a:endParaRPr lang="en-GB" sz="1900"/>
          </a:p>
        </p:txBody>
      </p:sp>
      <p:sp>
        <p:nvSpPr>
          <p:cNvPr id="22" name="Rectangle 21">
            <a:extLst>
              <a:ext uri="{FF2B5EF4-FFF2-40B4-BE49-F238E27FC236}">
                <a16:creationId xmlns:a16="http://schemas.microsoft.com/office/drawing/2014/main" id="{6F3CE6DE-1D29-41AC-9354-50535605C46B}"/>
              </a:ext>
            </a:extLst>
          </p:cNvPr>
          <p:cNvSpPr/>
          <p:nvPr/>
        </p:nvSpPr>
        <p:spPr>
          <a:xfrm>
            <a:off x="2634071" y="1768513"/>
            <a:ext cx="2666082" cy="319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a:solidFill>
                  <a:schemeClr val="accent1"/>
                </a:solidFill>
              </a:rPr>
              <a:t>Evidence</a:t>
            </a:r>
          </a:p>
        </p:txBody>
      </p:sp>
      <p:sp>
        <p:nvSpPr>
          <p:cNvPr id="23" name="Rectangle 22">
            <a:extLst>
              <a:ext uri="{FF2B5EF4-FFF2-40B4-BE49-F238E27FC236}">
                <a16:creationId xmlns:a16="http://schemas.microsoft.com/office/drawing/2014/main" id="{796D8C7C-6AFC-4045-BBF9-3438CFA3EAA6}"/>
              </a:ext>
            </a:extLst>
          </p:cNvPr>
          <p:cNvSpPr/>
          <p:nvPr/>
        </p:nvSpPr>
        <p:spPr>
          <a:xfrm>
            <a:off x="8775759" y="1768513"/>
            <a:ext cx="2666082" cy="319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a:solidFill>
                  <a:schemeClr val="accent1"/>
                </a:solidFill>
              </a:rPr>
              <a:t>Assumption</a:t>
            </a:r>
          </a:p>
        </p:txBody>
      </p:sp>
      <p:sp>
        <p:nvSpPr>
          <p:cNvPr id="24" name="Title 1">
            <a:extLst>
              <a:ext uri="{FF2B5EF4-FFF2-40B4-BE49-F238E27FC236}">
                <a16:creationId xmlns:a16="http://schemas.microsoft.com/office/drawing/2014/main" id="{454B2B8B-1788-4A77-8887-4C5B1D7A4B94}"/>
              </a:ext>
            </a:extLst>
          </p:cNvPr>
          <p:cNvSpPr>
            <a:spLocks noGrp="1"/>
          </p:cNvSpPr>
          <p:nvPr>
            <p:ph type="title"/>
          </p:nvPr>
        </p:nvSpPr>
        <p:spPr>
          <a:xfrm>
            <a:off x="268288" y="1017588"/>
            <a:ext cx="10515600" cy="608012"/>
          </a:xfrm>
        </p:spPr>
        <p:txBody>
          <a:bodyPr>
            <a:normAutofit/>
          </a:bodyPr>
          <a:lstStyle/>
          <a:p>
            <a:r>
              <a:rPr lang="en-GB" sz="3200"/>
              <a:t>Context (Continually Evolving)</a:t>
            </a:r>
          </a:p>
        </p:txBody>
      </p:sp>
    </p:spTree>
    <p:extLst>
      <p:ext uri="{BB962C8B-B14F-4D97-AF65-F5344CB8AC3E}">
        <p14:creationId xmlns:p14="http://schemas.microsoft.com/office/powerpoint/2010/main" val="2393808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DF951-3D97-4627-B1E2-ACCDFA4BBC91}"/>
              </a:ext>
            </a:extLst>
          </p:cNvPr>
          <p:cNvSpPr>
            <a:spLocks noGrp="1"/>
          </p:cNvSpPr>
          <p:nvPr>
            <p:ph type="title"/>
          </p:nvPr>
        </p:nvSpPr>
        <p:spPr>
          <a:xfrm>
            <a:off x="267669" y="1027615"/>
            <a:ext cx="10515600" cy="801186"/>
          </a:xfrm>
        </p:spPr>
        <p:txBody>
          <a:bodyPr/>
          <a:lstStyle/>
          <a:p>
            <a:r>
              <a:rPr lang="en-GB"/>
              <a:t>Outcomes</a:t>
            </a:r>
          </a:p>
        </p:txBody>
      </p:sp>
      <p:sp>
        <p:nvSpPr>
          <p:cNvPr id="4" name="Rectangle: Rounded Corners 3">
            <a:extLst>
              <a:ext uri="{FF2B5EF4-FFF2-40B4-BE49-F238E27FC236}">
                <a16:creationId xmlns:a16="http://schemas.microsoft.com/office/drawing/2014/main" id="{74E0B693-B958-46C6-A0D8-E33FCDE6D7C1}"/>
              </a:ext>
            </a:extLst>
          </p:cNvPr>
          <p:cNvSpPr/>
          <p:nvPr/>
        </p:nvSpPr>
        <p:spPr>
          <a:xfrm>
            <a:off x="267669" y="2765233"/>
            <a:ext cx="3723963" cy="3305589"/>
          </a:xfrm>
          <a:prstGeom prst="roundRect">
            <a:avLst/>
          </a:prstGeom>
          <a:noFill/>
          <a:ln w="76200">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rPr>
              <a:t>Applicants understand the UCAS application process and have access to support that is designed to address barriers identified in the evidence. </a:t>
            </a:r>
          </a:p>
        </p:txBody>
      </p:sp>
      <p:sp>
        <p:nvSpPr>
          <p:cNvPr id="5" name="Rectangle: Rounded Corners 4">
            <a:extLst>
              <a:ext uri="{FF2B5EF4-FFF2-40B4-BE49-F238E27FC236}">
                <a16:creationId xmlns:a16="http://schemas.microsoft.com/office/drawing/2014/main" id="{CB7BF8C7-5FE6-4B01-936F-3A07399794FB}"/>
              </a:ext>
            </a:extLst>
          </p:cNvPr>
          <p:cNvSpPr/>
          <p:nvPr/>
        </p:nvSpPr>
        <p:spPr>
          <a:xfrm>
            <a:off x="4236530" y="2765233"/>
            <a:ext cx="3723963" cy="3305589"/>
          </a:xfrm>
          <a:prstGeom prst="roundRect">
            <a:avLst/>
          </a:prstGeom>
          <a:noFill/>
          <a:ln w="762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rPr>
              <a:t>Applicants’ knowledge about the higher education application process enables them to be confident and unrestricted in their future choices.</a:t>
            </a:r>
          </a:p>
        </p:txBody>
      </p:sp>
      <p:sp>
        <p:nvSpPr>
          <p:cNvPr id="6" name="Rectangle: Rounded Corners 5">
            <a:extLst>
              <a:ext uri="{FF2B5EF4-FFF2-40B4-BE49-F238E27FC236}">
                <a16:creationId xmlns:a16="http://schemas.microsoft.com/office/drawing/2014/main" id="{D587029D-0048-449C-B648-A84F776E6F29}"/>
              </a:ext>
            </a:extLst>
          </p:cNvPr>
          <p:cNvSpPr/>
          <p:nvPr/>
        </p:nvSpPr>
        <p:spPr>
          <a:xfrm>
            <a:off x="8205391" y="2765233"/>
            <a:ext cx="3723963" cy="3305589"/>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rPr>
              <a:t>Applicants are offered/accepted into university and reach their full potential (transformed) and feel they matter to the university.</a:t>
            </a:r>
          </a:p>
        </p:txBody>
      </p:sp>
      <p:sp>
        <p:nvSpPr>
          <p:cNvPr id="7" name="Rectangle 6">
            <a:extLst>
              <a:ext uri="{FF2B5EF4-FFF2-40B4-BE49-F238E27FC236}">
                <a16:creationId xmlns:a16="http://schemas.microsoft.com/office/drawing/2014/main" id="{5264A05D-53DF-410C-A417-13C96AF75427}"/>
              </a:ext>
            </a:extLst>
          </p:cNvPr>
          <p:cNvSpPr/>
          <p:nvPr/>
        </p:nvSpPr>
        <p:spPr>
          <a:xfrm>
            <a:off x="1374895" y="2115129"/>
            <a:ext cx="1509510" cy="341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lumMod val="20000"/>
                    <a:lumOff val="80000"/>
                  </a:schemeClr>
                </a:solidFill>
              </a:rPr>
              <a:t>Short</a:t>
            </a:r>
          </a:p>
        </p:txBody>
      </p:sp>
      <p:sp>
        <p:nvSpPr>
          <p:cNvPr id="8" name="Rectangle 7">
            <a:extLst>
              <a:ext uri="{FF2B5EF4-FFF2-40B4-BE49-F238E27FC236}">
                <a16:creationId xmlns:a16="http://schemas.microsoft.com/office/drawing/2014/main" id="{2FCE171E-16BC-4718-8072-C70413FBA315}"/>
              </a:ext>
            </a:extLst>
          </p:cNvPr>
          <p:cNvSpPr/>
          <p:nvPr/>
        </p:nvSpPr>
        <p:spPr>
          <a:xfrm>
            <a:off x="5199802" y="2115019"/>
            <a:ext cx="1792396" cy="341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lumMod val="60000"/>
                    <a:lumOff val="40000"/>
                  </a:schemeClr>
                </a:solidFill>
              </a:rPr>
              <a:t>Medium</a:t>
            </a:r>
          </a:p>
        </p:txBody>
      </p:sp>
      <p:sp>
        <p:nvSpPr>
          <p:cNvPr id="9" name="Rectangle 8">
            <a:extLst>
              <a:ext uri="{FF2B5EF4-FFF2-40B4-BE49-F238E27FC236}">
                <a16:creationId xmlns:a16="http://schemas.microsoft.com/office/drawing/2014/main" id="{8881FF2F-BA68-41E7-9494-3E61BDB1DC41}"/>
              </a:ext>
            </a:extLst>
          </p:cNvPr>
          <p:cNvSpPr/>
          <p:nvPr/>
        </p:nvSpPr>
        <p:spPr>
          <a:xfrm>
            <a:off x="9171174" y="2115019"/>
            <a:ext cx="1792396" cy="341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rPr>
              <a:t>Long</a:t>
            </a:r>
          </a:p>
        </p:txBody>
      </p:sp>
    </p:spTree>
    <p:extLst>
      <p:ext uri="{BB962C8B-B14F-4D97-AF65-F5344CB8AC3E}">
        <p14:creationId xmlns:p14="http://schemas.microsoft.com/office/powerpoint/2010/main" val="1133670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5A400-75E2-4668-BC1E-A7D28190711B}"/>
              </a:ext>
            </a:extLst>
          </p:cNvPr>
          <p:cNvSpPr>
            <a:spLocks noGrp="1"/>
          </p:cNvSpPr>
          <p:nvPr>
            <p:ph type="title"/>
          </p:nvPr>
        </p:nvSpPr>
        <p:spPr>
          <a:xfrm>
            <a:off x="280817" y="861788"/>
            <a:ext cx="10515600" cy="611406"/>
          </a:xfrm>
        </p:spPr>
        <p:txBody>
          <a:bodyPr>
            <a:noAutofit/>
          </a:bodyPr>
          <a:lstStyle/>
          <a:p>
            <a:r>
              <a:rPr lang="en-GB" sz="3200"/>
              <a:t>Activity Development – Peer Mentoring</a:t>
            </a:r>
          </a:p>
        </p:txBody>
      </p:sp>
      <p:sp>
        <p:nvSpPr>
          <p:cNvPr id="8" name="Rectangle: Rounded Corners 7">
            <a:extLst>
              <a:ext uri="{FF2B5EF4-FFF2-40B4-BE49-F238E27FC236}">
                <a16:creationId xmlns:a16="http://schemas.microsoft.com/office/drawing/2014/main" id="{A3940800-C2CA-475D-ABB5-0124DAB199D9}"/>
              </a:ext>
            </a:extLst>
          </p:cNvPr>
          <p:cNvSpPr/>
          <p:nvPr/>
        </p:nvSpPr>
        <p:spPr>
          <a:xfrm>
            <a:off x="103823" y="2034284"/>
            <a:ext cx="2799238" cy="4726237"/>
          </a:xfrm>
          <a:prstGeom prst="round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GB" sz="2000"/>
              <a:t>ADT staff time and costs</a:t>
            </a:r>
          </a:p>
          <a:p>
            <a:pPr marL="171450" indent="-171450">
              <a:buFont typeface="Arial" panose="020B0604020202020204" pitchFamily="34" charset="0"/>
              <a:buChar char="•"/>
            </a:pPr>
            <a:r>
              <a:rPr lang="en-GB" sz="2000"/>
              <a:t>Design and development of the programme, training development and resources</a:t>
            </a:r>
          </a:p>
          <a:p>
            <a:pPr marL="171450" indent="-171450">
              <a:buFont typeface="Arial" panose="020B0604020202020204" pitchFamily="34" charset="0"/>
              <a:buChar char="•"/>
            </a:pPr>
            <a:r>
              <a:rPr lang="en-GB" sz="2000"/>
              <a:t>Mentor recruitment</a:t>
            </a:r>
          </a:p>
          <a:p>
            <a:pPr marL="171450" indent="-171450">
              <a:buFont typeface="Arial" panose="020B0604020202020204" pitchFamily="34" charset="0"/>
              <a:buChar char="•"/>
            </a:pPr>
            <a:r>
              <a:rPr lang="en-GB" sz="2000"/>
              <a:t>Mentors' costs and training</a:t>
            </a:r>
          </a:p>
          <a:p>
            <a:pPr marL="171450" indent="-171450">
              <a:buFont typeface="Arial" panose="020B0604020202020204" pitchFamily="34" charset="0"/>
              <a:buChar char="•"/>
            </a:pPr>
            <a:r>
              <a:rPr lang="en-GB" sz="2000"/>
              <a:t>Stakeholder engagement</a:t>
            </a:r>
          </a:p>
          <a:p>
            <a:pPr marL="171450" indent="-171450">
              <a:buFont typeface="Arial" panose="020B0604020202020204" pitchFamily="34" charset="0"/>
              <a:buChar char="•"/>
            </a:pPr>
            <a:r>
              <a:rPr lang="en-GB" sz="2000"/>
              <a:t>Recruitment of mentees.</a:t>
            </a:r>
          </a:p>
        </p:txBody>
      </p:sp>
      <p:sp>
        <p:nvSpPr>
          <p:cNvPr id="9" name="Rectangle: Rounded Corners 8">
            <a:extLst>
              <a:ext uri="{FF2B5EF4-FFF2-40B4-BE49-F238E27FC236}">
                <a16:creationId xmlns:a16="http://schemas.microsoft.com/office/drawing/2014/main" id="{7D9C244A-2DAE-400E-B242-77859DBB74A4}"/>
              </a:ext>
            </a:extLst>
          </p:cNvPr>
          <p:cNvSpPr/>
          <p:nvPr/>
        </p:nvSpPr>
        <p:spPr>
          <a:xfrm>
            <a:off x="9412695" y="2014027"/>
            <a:ext cx="2675482" cy="4752126"/>
          </a:xfrm>
          <a:prstGeom prst="round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2000"/>
              <a:t>Number of mentees that completed the programme</a:t>
            </a:r>
          </a:p>
          <a:p>
            <a:pPr marL="285750" indent="-285750">
              <a:buFont typeface="Arial" panose="020B0604020202020204" pitchFamily="34" charset="0"/>
              <a:buChar char="•"/>
            </a:pPr>
            <a:r>
              <a:rPr lang="en-GB" sz="2000"/>
              <a:t>Training resources</a:t>
            </a:r>
          </a:p>
          <a:p>
            <a:pPr marL="285750" indent="-285750">
              <a:buFont typeface="Arial" panose="020B0604020202020204" pitchFamily="34" charset="0"/>
              <a:buChar char="•"/>
            </a:pPr>
            <a:r>
              <a:rPr lang="en-GB" sz="2000"/>
              <a:t>Number of applications and offers</a:t>
            </a:r>
          </a:p>
        </p:txBody>
      </p:sp>
      <p:sp>
        <p:nvSpPr>
          <p:cNvPr id="10" name="Rectangle: Rounded Corners 9">
            <a:extLst>
              <a:ext uri="{FF2B5EF4-FFF2-40B4-BE49-F238E27FC236}">
                <a16:creationId xmlns:a16="http://schemas.microsoft.com/office/drawing/2014/main" id="{C13C8013-CAB7-43FA-A29A-ACFCBBE14D4E}"/>
              </a:ext>
            </a:extLst>
          </p:cNvPr>
          <p:cNvSpPr/>
          <p:nvPr/>
        </p:nvSpPr>
        <p:spPr>
          <a:xfrm>
            <a:off x="3135987" y="2038120"/>
            <a:ext cx="6099471" cy="4726237"/>
          </a:xfrm>
          <a:prstGeom prst="round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a:t>Prospective Black British students are matched with a student ambassador who provides mentoring and support during the UCAS application process and transition into Higher Education.</a:t>
            </a:r>
          </a:p>
          <a:p>
            <a:endParaRPr lang="en-GB" sz="2000"/>
          </a:p>
          <a:p>
            <a:pPr marL="285750" indent="-285750">
              <a:buFont typeface="Arial" panose="020B0604020202020204" pitchFamily="34" charset="0"/>
              <a:buChar char="•"/>
            </a:pPr>
            <a:r>
              <a:rPr lang="en-GB" sz="2000"/>
              <a:t>Mentors are fully trained by ADT staff</a:t>
            </a:r>
          </a:p>
          <a:p>
            <a:pPr marL="285750" indent="-285750">
              <a:buFont typeface="Arial" panose="020B0604020202020204" pitchFamily="34" charset="0"/>
              <a:buChar char="•"/>
            </a:pPr>
            <a:r>
              <a:rPr lang="en-GB" sz="2000"/>
              <a:t>Mentees receive three 30 minutes, one-on-one online sessions with mentors during the application process. </a:t>
            </a:r>
          </a:p>
          <a:p>
            <a:pPr marL="285750" indent="-285750">
              <a:buFont typeface="Arial" panose="020B0604020202020204" pitchFamily="34" charset="0"/>
              <a:buChar char="•"/>
            </a:pPr>
            <a:r>
              <a:rPr lang="en-GB" sz="2000"/>
              <a:t>Mentees who complete the programme receive a contextualised offer and a transition bursary of £250.</a:t>
            </a:r>
          </a:p>
          <a:p>
            <a:pPr marL="285750" indent="-285750">
              <a:buFont typeface="Arial" panose="020B0604020202020204" pitchFamily="34" charset="0"/>
              <a:buChar char="•"/>
            </a:pPr>
            <a:r>
              <a:rPr lang="en-GB" sz="2000"/>
              <a:t>A welcome event is held for mentors and mentees at the start of the term with guest speakers (senior staff and alumni).</a:t>
            </a:r>
          </a:p>
        </p:txBody>
      </p:sp>
      <p:sp>
        <p:nvSpPr>
          <p:cNvPr id="11" name="TextBox 10">
            <a:extLst>
              <a:ext uri="{FF2B5EF4-FFF2-40B4-BE49-F238E27FC236}">
                <a16:creationId xmlns:a16="http://schemas.microsoft.com/office/drawing/2014/main" id="{5CE88AE8-C040-408F-8422-07DBA12A9E43}"/>
              </a:ext>
            </a:extLst>
          </p:cNvPr>
          <p:cNvSpPr txBox="1"/>
          <p:nvPr/>
        </p:nvSpPr>
        <p:spPr>
          <a:xfrm>
            <a:off x="757342" y="1490807"/>
            <a:ext cx="1492200" cy="523220"/>
          </a:xfrm>
          <a:prstGeom prst="rect">
            <a:avLst/>
          </a:prstGeom>
          <a:noFill/>
        </p:spPr>
        <p:txBody>
          <a:bodyPr wrap="square" rtlCol="0">
            <a:spAutoFit/>
          </a:bodyPr>
          <a:lstStyle/>
          <a:p>
            <a:pPr algn="ctr"/>
            <a:r>
              <a:rPr lang="en-GB" sz="2800" b="1">
                <a:solidFill>
                  <a:srgbClr val="000000"/>
                </a:solidFill>
              </a:rPr>
              <a:t>Inputs</a:t>
            </a:r>
          </a:p>
        </p:txBody>
      </p:sp>
      <p:sp>
        <p:nvSpPr>
          <p:cNvPr id="12" name="TextBox 11">
            <a:extLst>
              <a:ext uri="{FF2B5EF4-FFF2-40B4-BE49-F238E27FC236}">
                <a16:creationId xmlns:a16="http://schemas.microsoft.com/office/drawing/2014/main" id="{592954F1-0323-48BE-AB93-CB4F6766C20D}"/>
              </a:ext>
            </a:extLst>
          </p:cNvPr>
          <p:cNvSpPr txBox="1"/>
          <p:nvPr/>
        </p:nvSpPr>
        <p:spPr>
          <a:xfrm>
            <a:off x="5294568" y="1490807"/>
            <a:ext cx="1602864" cy="523220"/>
          </a:xfrm>
          <a:prstGeom prst="rect">
            <a:avLst/>
          </a:prstGeom>
          <a:noFill/>
        </p:spPr>
        <p:txBody>
          <a:bodyPr wrap="square" rtlCol="0">
            <a:spAutoFit/>
          </a:bodyPr>
          <a:lstStyle/>
          <a:p>
            <a:pPr algn="ctr"/>
            <a:r>
              <a:rPr lang="en-GB" sz="2800" b="1">
                <a:solidFill>
                  <a:srgbClr val="000000"/>
                </a:solidFill>
              </a:rPr>
              <a:t>Activities</a:t>
            </a:r>
          </a:p>
        </p:txBody>
      </p:sp>
      <p:sp>
        <p:nvSpPr>
          <p:cNvPr id="13" name="TextBox 12">
            <a:extLst>
              <a:ext uri="{FF2B5EF4-FFF2-40B4-BE49-F238E27FC236}">
                <a16:creationId xmlns:a16="http://schemas.microsoft.com/office/drawing/2014/main" id="{B92E5DBC-C29E-4713-81B4-A9C82340F7D5}"/>
              </a:ext>
            </a:extLst>
          </p:cNvPr>
          <p:cNvSpPr txBox="1"/>
          <p:nvPr/>
        </p:nvSpPr>
        <p:spPr>
          <a:xfrm>
            <a:off x="10044735" y="1467104"/>
            <a:ext cx="1411402" cy="523220"/>
          </a:xfrm>
          <a:prstGeom prst="rect">
            <a:avLst/>
          </a:prstGeom>
          <a:noFill/>
        </p:spPr>
        <p:txBody>
          <a:bodyPr wrap="square" rtlCol="0">
            <a:spAutoFit/>
          </a:bodyPr>
          <a:lstStyle/>
          <a:p>
            <a:pPr algn="ctr"/>
            <a:r>
              <a:rPr lang="en-GB" sz="2800" b="1">
                <a:solidFill>
                  <a:srgbClr val="000000"/>
                </a:solidFill>
              </a:rPr>
              <a:t>Outputs</a:t>
            </a:r>
          </a:p>
        </p:txBody>
      </p:sp>
    </p:spTree>
    <p:extLst>
      <p:ext uri="{BB962C8B-B14F-4D97-AF65-F5344CB8AC3E}">
        <p14:creationId xmlns:p14="http://schemas.microsoft.com/office/powerpoint/2010/main" val="470078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98225-5233-4E45-9D33-16C73AE6D5A5}"/>
              </a:ext>
            </a:extLst>
          </p:cNvPr>
          <p:cNvSpPr>
            <a:spLocks noGrp="1"/>
          </p:cNvSpPr>
          <p:nvPr>
            <p:ph type="title"/>
          </p:nvPr>
        </p:nvSpPr>
        <p:spPr>
          <a:xfrm>
            <a:off x="178768" y="652434"/>
            <a:ext cx="10515600" cy="985336"/>
          </a:xfrm>
        </p:spPr>
        <p:txBody>
          <a:bodyPr>
            <a:normAutofit/>
          </a:bodyPr>
          <a:lstStyle/>
          <a:p>
            <a:r>
              <a:rPr lang="en-GB" sz="3600"/>
              <a:t>Theory of Change and Evaluation</a:t>
            </a:r>
          </a:p>
        </p:txBody>
      </p:sp>
      <p:pic>
        <p:nvPicPr>
          <p:cNvPr id="4" name="Picture 3">
            <a:extLst>
              <a:ext uri="{FF2B5EF4-FFF2-40B4-BE49-F238E27FC236}">
                <a16:creationId xmlns:a16="http://schemas.microsoft.com/office/drawing/2014/main" id="{D608CF0D-F35E-41CE-94C0-C01685612CCA}"/>
              </a:ext>
            </a:extLst>
          </p:cNvPr>
          <p:cNvPicPr>
            <a:picLocks noChangeAspect="1"/>
          </p:cNvPicPr>
          <p:nvPr/>
        </p:nvPicPr>
        <p:blipFill>
          <a:blip r:embed="rId2"/>
          <a:stretch>
            <a:fillRect/>
          </a:stretch>
        </p:blipFill>
        <p:spPr>
          <a:xfrm>
            <a:off x="3322120" y="1841499"/>
            <a:ext cx="5547760" cy="3919360"/>
          </a:xfrm>
          <a:prstGeom prst="rect">
            <a:avLst/>
          </a:prstGeom>
        </p:spPr>
      </p:pic>
      <p:cxnSp>
        <p:nvCxnSpPr>
          <p:cNvPr id="6" name="Straight Arrow Connector 5">
            <a:extLst>
              <a:ext uri="{FF2B5EF4-FFF2-40B4-BE49-F238E27FC236}">
                <a16:creationId xmlns:a16="http://schemas.microsoft.com/office/drawing/2014/main" id="{7736039B-CB64-4153-89F0-4578CFAD61BF}"/>
              </a:ext>
            </a:extLst>
          </p:cNvPr>
          <p:cNvCxnSpPr>
            <a:cxnSpLocks/>
          </p:cNvCxnSpPr>
          <p:nvPr/>
        </p:nvCxnSpPr>
        <p:spPr>
          <a:xfrm flipH="1">
            <a:off x="2367481" y="3225800"/>
            <a:ext cx="954639"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5DBB4E3-660C-4F28-8979-F87E8CDB1624}"/>
              </a:ext>
            </a:extLst>
          </p:cNvPr>
          <p:cNvCxnSpPr>
            <a:cxnSpLocks/>
          </p:cNvCxnSpPr>
          <p:nvPr/>
        </p:nvCxnSpPr>
        <p:spPr>
          <a:xfrm flipH="1">
            <a:off x="2367481" y="4711700"/>
            <a:ext cx="954639"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250137A-70FA-48D5-8DDD-6E39FEBA1BBF}"/>
              </a:ext>
            </a:extLst>
          </p:cNvPr>
          <p:cNvCxnSpPr>
            <a:cxnSpLocks/>
          </p:cNvCxnSpPr>
          <p:nvPr/>
        </p:nvCxnSpPr>
        <p:spPr>
          <a:xfrm>
            <a:off x="7754420" y="5456059"/>
            <a:ext cx="0" cy="60960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0E4D03A-C458-4453-94E6-1221E1891E10}"/>
              </a:ext>
            </a:extLst>
          </p:cNvPr>
          <p:cNvCxnSpPr>
            <a:cxnSpLocks/>
          </p:cNvCxnSpPr>
          <p:nvPr/>
        </p:nvCxnSpPr>
        <p:spPr>
          <a:xfrm flipV="1">
            <a:off x="7472881" y="1637770"/>
            <a:ext cx="680519" cy="96573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0EB615E-E06E-4E2D-B642-8E45D841CCA7}"/>
              </a:ext>
            </a:extLst>
          </p:cNvPr>
          <p:cNvCxnSpPr>
            <a:cxnSpLocks/>
          </p:cNvCxnSpPr>
          <p:nvPr/>
        </p:nvCxnSpPr>
        <p:spPr>
          <a:xfrm>
            <a:off x="8529119" y="2692400"/>
            <a:ext cx="869849"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A0AADC3-138B-44F0-9223-A67AC6411F25}"/>
              </a:ext>
            </a:extLst>
          </p:cNvPr>
          <p:cNvCxnSpPr>
            <a:cxnSpLocks/>
          </p:cNvCxnSpPr>
          <p:nvPr/>
        </p:nvCxnSpPr>
        <p:spPr>
          <a:xfrm>
            <a:off x="6230420" y="5290959"/>
            <a:ext cx="398980" cy="59003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9C38673-0301-42FC-9669-7EFD854B8E2B}"/>
              </a:ext>
            </a:extLst>
          </p:cNvPr>
          <p:cNvCxnSpPr>
            <a:cxnSpLocks/>
          </p:cNvCxnSpPr>
          <p:nvPr/>
        </p:nvCxnSpPr>
        <p:spPr>
          <a:xfrm>
            <a:off x="8869880" y="4173359"/>
            <a:ext cx="869849"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4E30846-3812-4FDE-92AE-5121B501C70A}"/>
              </a:ext>
            </a:extLst>
          </p:cNvPr>
          <p:cNvCxnSpPr>
            <a:cxnSpLocks/>
          </p:cNvCxnSpPr>
          <p:nvPr/>
        </p:nvCxnSpPr>
        <p:spPr>
          <a:xfrm>
            <a:off x="5100120" y="5290959"/>
            <a:ext cx="0" cy="60960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6F426B1-259A-4ECA-B948-9FF892ACA08B}"/>
              </a:ext>
            </a:extLst>
          </p:cNvPr>
          <p:cNvCxnSpPr>
            <a:cxnSpLocks/>
          </p:cNvCxnSpPr>
          <p:nvPr/>
        </p:nvCxnSpPr>
        <p:spPr>
          <a:xfrm flipH="1">
            <a:off x="2667000" y="2286000"/>
            <a:ext cx="65512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4AA8346-A347-4620-9752-7F90D60DD59D}"/>
              </a:ext>
            </a:extLst>
          </p:cNvPr>
          <p:cNvSpPr txBox="1"/>
          <p:nvPr/>
        </p:nvSpPr>
        <p:spPr>
          <a:xfrm>
            <a:off x="460375" y="3041134"/>
            <a:ext cx="1907106" cy="369332"/>
          </a:xfrm>
          <a:prstGeom prst="rect">
            <a:avLst/>
          </a:prstGeom>
          <a:noFill/>
        </p:spPr>
        <p:txBody>
          <a:bodyPr wrap="square">
            <a:spAutoFit/>
          </a:bodyPr>
          <a:lstStyle/>
          <a:p>
            <a:pPr algn="ctr"/>
            <a:r>
              <a:rPr lang="en-GB" sz="1800"/>
              <a:t>Test assumption(s) </a:t>
            </a:r>
          </a:p>
        </p:txBody>
      </p:sp>
      <p:sp>
        <p:nvSpPr>
          <p:cNvPr id="26" name="TextBox 25">
            <a:extLst>
              <a:ext uri="{FF2B5EF4-FFF2-40B4-BE49-F238E27FC236}">
                <a16:creationId xmlns:a16="http://schemas.microsoft.com/office/drawing/2014/main" id="{2905D5B0-B24B-4659-806B-A27799F469D0}"/>
              </a:ext>
            </a:extLst>
          </p:cNvPr>
          <p:cNvSpPr txBox="1"/>
          <p:nvPr/>
        </p:nvSpPr>
        <p:spPr>
          <a:xfrm>
            <a:off x="757756" y="4527034"/>
            <a:ext cx="1609725" cy="369332"/>
          </a:xfrm>
          <a:prstGeom prst="rect">
            <a:avLst/>
          </a:prstGeom>
          <a:noFill/>
        </p:spPr>
        <p:txBody>
          <a:bodyPr wrap="square">
            <a:spAutoFit/>
          </a:bodyPr>
          <a:lstStyle/>
          <a:p>
            <a:r>
              <a:rPr lang="en-GB" sz="1800"/>
              <a:t>Refine evidence </a:t>
            </a:r>
          </a:p>
        </p:txBody>
      </p:sp>
      <p:sp>
        <p:nvSpPr>
          <p:cNvPr id="28" name="TextBox 27">
            <a:extLst>
              <a:ext uri="{FF2B5EF4-FFF2-40B4-BE49-F238E27FC236}">
                <a16:creationId xmlns:a16="http://schemas.microsoft.com/office/drawing/2014/main" id="{AC348858-3ADF-4A14-866C-C82F85F25170}"/>
              </a:ext>
            </a:extLst>
          </p:cNvPr>
          <p:cNvSpPr txBox="1"/>
          <p:nvPr/>
        </p:nvSpPr>
        <p:spPr>
          <a:xfrm>
            <a:off x="9345163" y="2507734"/>
            <a:ext cx="2757937" cy="369332"/>
          </a:xfrm>
          <a:prstGeom prst="rect">
            <a:avLst/>
          </a:prstGeom>
          <a:noFill/>
        </p:spPr>
        <p:txBody>
          <a:bodyPr wrap="square">
            <a:spAutoFit/>
          </a:bodyPr>
          <a:lstStyle/>
          <a:p>
            <a:r>
              <a:rPr lang="en-GB" sz="1800"/>
              <a:t>Measure </a:t>
            </a:r>
            <a:r>
              <a:rPr lang="en-GB"/>
              <a:t>change</a:t>
            </a:r>
            <a:endParaRPr lang="en-GB" sz="1800"/>
          </a:p>
        </p:txBody>
      </p:sp>
      <p:sp>
        <p:nvSpPr>
          <p:cNvPr id="32" name="TextBox 31">
            <a:extLst>
              <a:ext uri="{FF2B5EF4-FFF2-40B4-BE49-F238E27FC236}">
                <a16:creationId xmlns:a16="http://schemas.microsoft.com/office/drawing/2014/main" id="{A9D7EB5E-FE66-483E-9452-E4B93064C770}"/>
              </a:ext>
            </a:extLst>
          </p:cNvPr>
          <p:cNvSpPr txBox="1"/>
          <p:nvPr/>
        </p:nvSpPr>
        <p:spPr>
          <a:xfrm>
            <a:off x="7498297" y="6065659"/>
            <a:ext cx="2061644" cy="369332"/>
          </a:xfrm>
          <a:prstGeom prst="rect">
            <a:avLst/>
          </a:prstGeom>
          <a:noFill/>
        </p:spPr>
        <p:txBody>
          <a:bodyPr wrap="square">
            <a:spAutoFit/>
          </a:bodyPr>
          <a:lstStyle/>
          <a:p>
            <a:r>
              <a:rPr lang="en-GB" sz="1800"/>
              <a:t>Test relationships </a:t>
            </a:r>
            <a:endParaRPr lang="en-GB"/>
          </a:p>
        </p:txBody>
      </p:sp>
      <p:sp>
        <p:nvSpPr>
          <p:cNvPr id="34" name="TextBox 33">
            <a:extLst>
              <a:ext uri="{FF2B5EF4-FFF2-40B4-BE49-F238E27FC236}">
                <a16:creationId xmlns:a16="http://schemas.microsoft.com/office/drawing/2014/main" id="{DEDA27E7-C010-4705-B446-14C1DA51A03C}"/>
              </a:ext>
            </a:extLst>
          </p:cNvPr>
          <p:cNvSpPr txBox="1"/>
          <p:nvPr/>
        </p:nvSpPr>
        <p:spPr>
          <a:xfrm>
            <a:off x="7816402" y="1287502"/>
            <a:ext cx="3057521" cy="369332"/>
          </a:xfrm>
          <a:prstGeom prst="rect">
            <a:avLst/>
          </a:prstGeom>
          <a:noFill/>
        </p:spPr>
        <p:txBody>
          <a:bodyPr wrap="square">
            <a:spAutoFit/>
          </a:bodyPr>
          <a:lstStyle/>
          <a:p>
            <a:r>
              <a:rPr lang="en-GB" sz="1800"/>
              <a:t>Identification of monitoring data</a:t>
            </a:r>
          </a:p>
        </p:txBody>
      </p:sp>
      <p:sp>
        <p:nvSpPr>
          <p:cNvPr id="36" name="TextBox 35">
            <a:extLst>
              <a:ext uri="{FF2B5EF4-FFF2-40B4-BE49-F238E27FC236}">
                <a16:creationId xmlns:a16="http://schemas.microsoft.com/office/drawing/2014/main" id="{826423D7-639A-40AA-A090-C911DA90217C}"/>
              </a:ext>
            </a:extLst>
          </p:cNvPr>
          <p:cNvSpPr txBox="1"/>
          <p:nvPr/>
        </p:nvSpPr>
        <p:spPr>
          <a:xfrm>
            <a:off x="6016625" y="5863352"/>
            <a:ext cx="1366297" cy="646331"/>
          </a:xfrm>
          <a:prstGeom prst="rect">
            <a:avLst/>
          </a:prstGeom>
          <a:noFill/>
        </p:spPr>
        <p:txBody>
          <a:bodyPr wrap="square">
            <a:spAutoFit/>
          </a:bodyPr>
          <a:lstStyle/>
          <a:p>
            <a:r>
              <a:rPr lang="en-GB" sz="1800"/>
              <a:t>Experience of intervention</a:t>
            </a:r>
          </a:p>
        </p:txBody>
      </p:sp>
      <p:sp>
        <p:nvSpPr>
          <p:cNvPr id="38" name="TextBox 37">
            <a:extLst>
              <a:ext uri="{FF2B5EF4-FFF2-40B4-BE49-F238E27FC236}">
                <a16:creationId xmlns:a16="http://schemas.microsoft.com/office/drawing/2014/main" id="{C8C1BFAA-0AA1-4B63-9FF5-46FDB7B356B4}"/>
              </a:ext>
            </a:extLst>
          </p:cNvPr>
          <p:cNvSpPr txBox="1"/>
          <p:nvPr/>
        </p:nvSpPr>
        <p:spPr>
          <a:xfrm>
            <a:off x="199603" y="1975019"/>
            <a:ext cx="2482152" cy="646331"/>
          </a:xfrm>
          <a:prstGeom prst="rect">
            <a:avLst/>
          </a:prstGeom>
          <a:noFill/>
        </p:spPr>
        <p:txBody>
          <a:bodyPr wrap="square">
            <a:spAutoFit/>
          </a:bodyPr>
          <a:lstStyle/>
          <a:p>
            <a:pPr algn="r"/>
            <a:r>
              <a:rPr lang="en-GB" sz="1800"/>
              <a:t>Impact on participants/organisation </a:t>
            </a:r>
          </a:p>
        </p:txBody>
      </p:sp>
      <p:sp>
        <p:nvSpPr>
          <p:cNvPr id="40" name="TextBox 39">
            <a:extLst>
              <a:ext uri="{FF2B5EF4-FFF2-40B4-BE49-F238E27FC236}">
                <a16:creationId xmlns:a16="http://schemas.microsoft.com/office/drawing/2014/main" id="{01A824AB-0A75-4B65-B9EC-220885F1188B}"/>
              </a:ext>
            </a:extLst>
          </p:cNvPr>
          <p:cNvSpPr txBox="1"/>
          <p:nvPr/>
        </p:nvSpPr>
        <p:spPr>
          <a:xfrm>
            <a:off x="9739729" y="3850193"/>
            <a:ext cx="2363371" cy="646331"/>
          </a:xfrm>
          <a:prstGeom prst="rect">
            <a:avLst/>
          </a:prstGeom>
          <a:noFill/>
        </p:spPr>
        <p:txBody>
          <a:bodyPr wrap="square">
            <a:spAutoFit/>
          </a:bodyPr>
          <a:lstStyle/>
          <a:p>
            <a:r>
              <a:rPr lang="en-GB" sz="1800"/>
              <a:t>Timing (avoiding quick wins and leaky pipes)</a:t>
            </a:r>
          </a:p>
        </p:txBody>
      </p:sp>
      <p:sp>
        <p:nvSpPr>
          <p:cNvPr id="42" name="TextBox 41">
            <a:extLst>
              <a:ext uri="{FF2B5EF4-FFF2-40B4-BE49-F238E27FC236}">
                <a16:creationId xmlns:a16="http://schemas.microsoft.com/office/drawing/2014/main" id="{F6BB26AD-4D25-4984-B573-FBEFB9A443D4}"/>
              </a:ext>
            </a:extLst>
          </p:cNvPr>
          <p:cNvSpPr txBox="1"/>
          <p:nvPr/>
        </p:nvSpPr>
        <p:spPr>
          <a:xfrm>
            <a:off x="4574643" y="5863352"/>
            <a:ext cx="1185859" cy="369332"/>
          </a:xfrm>
          <a:prstGeom prst="rect">
            <a:avLst/>
          </a:prstGeom>
          <a:noFill/>
        </p:spPr>
        <p:txBody>
          <a:bodyPr wrap="square">
            <a:spAutoFit/>
          </a:bodyPr>
          <a:lstStyle/>
          <a:p>
            <a:pPr algn="ctr"/>
            <a:r>
              <a:rPr lang="en-GB" sz="1800"/>
              <a:t>Processes</a:t>
            </a:r>
          </a:p>
        </p:txBody>
      </p:sp>
      <p:cxnSp>
        <p:nvCxnSpPr>
          <p:cNvPr id="43" name="Straight Arrow Connector 42">
            <a:extLst>
              <a:ext uri="{FF2B5EF4-FFF2-40B4-BE49-F238E27FC236}">
                <a16:creationId xmlns:a16="http://schemas.microsoft.com/office/drawing/2014/main" id="{888EFB5D-540E-4270-A2D7-E59A6F5CB596}"/>
              </a:ext>
            </a:extLst>
          </p:cNvPr>
          <p:cNvCxnSpPr>
            <a:cxnSpLocks/>
          </p:cNvCxnSpPr>
          <p:nvPr/>
        </p:nvCxnSpPr>
        <p:spPr>
          <a:xfrm>
            <a:off x="8869879" y="5235218"/>
            <a:ext cx="869849"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903447C-4770-4F10-BA26-9DC2F78A67E2}"/>
              </a:ext>
            </a:extLst>
          </p:cNvPr>
          <p:cNvSpPr txBox="1"/>
          <p:nvPr/>
        </p:nvSpPr>
        <p:spPr>
          <a:xfrm>
            <a:off x="199603" y="5186244"/>
            <a:ext cx="2866394" cy="1323439"/>
          </a:xfrm>
          <a:prstGeom prst="rect">
            <a:avLst/>
          </a:prstGeom>
          <a:noFill/>
          <a:ln w="38100">
            <a:solidFill>
              <a:schemeClr val="tx2"/>
            </a:solidFill>
          </a:ln>
        </p:spPr>
        <p:txBody>
          <a:bodyPr wrap="square" rtlCol="0">
            <a:spAutoFit/>
          </a:bodyPr>
          <a:lstStyle/>
          <a:p>
            <a:r>
              <a:rPr lang="en-GB" sz="2000"/>
              <a:t>Has the target been met? </a:t>
            </a:r>
          </a:p>
          <a:p>
            <a:endParaRPr lang="en-GB" sz="2000"/>
          </a:p>
          <a:p>
            <a:r>
              <a:rPr lang="en-GB" sz="2000"/>
              <a:t>Do we know why it has been met or not?</a:t>
            </a:r>
          </a:p>
        </p:txBody>
      </p:sp>
      <p:sp>
        <p:nvSpPr>
          <p:cNvPr id="46" name="TextBox 45">
            <a:extLst>
              <a:ext uri="{FF2B5EF4-FFF2-40B4-BE49-F238E27FC236}">
                <a16:creationId xmlns:a16="http://schemas.microsoft.com/office/drawing/2014/main" id="{9096133A-C2F1-49C6-8A97-8A7910D88597}"/>
              </a:ext>
            </a:extLst>
          </p:cNvPr>
          <p:cNvSpPr txBox="1"/>
          <p:nvPr/>
        </p:nvSpPr>
        <p:spPr>
          <a:xfrm>
            <a:off x="9817099" y="4773553"/>
            <a:ext cx="2175298" cy="923330"/>
          </a:xfrm>
          <a:prstGeom prst="rect">
            <a:avLst/>
          </a:prstGeom>
          <a:noFill/>
        </p:spPr>
        <p:txBody>
          <a:bodyPr wrap="square">
            <a:spAutoFit/>
          </a:bodyPr>
          <a:lstStyle/>
          <a:p>
            <a:r>
              <a:rPr lang="en-GB" sz="1800"/>
              <a:t>The counterfactual (unintended/negative consequences)</a:t>
            </a:r>
          </a:p>
        </p:txBody>
      </p:sp>
      <p:pic>
        <p:nvPicPr>
          <p:cNvPr id="47" name="Picture 46">
            <a:extLst>
              <a:ext uri="{FF2B5EF4-FFF2-40B4-BE49-F238E27FC236}">
                <a16:creationId xmlns:a16="http://schemas.microsoft.com/office/drawing/2014/main" id="{201DBFFB-87FD-4A58-8E16-87314CC1FB9B}"/>
              </a:ext>
            </a:extLst>
          </p:cNvPr>
          <p:cNvPicPr>
            <a:picLocks noChangeAspect="1"/>
          </p:cNvPicPr>
          <p:nvPr/>
        </p:nvPicPr>
        <p:blipFill>
          <a:blip r:embed="rId3"/>
          <a:stretch>
            <a:fillRect/>
          </a:stretch>
        </p:blipFill>
        <p:spPr>
          <a:xfrm>
            <a:off x="2681755" y="2286000"/>
            <a:ext cx="7318415" cy="2890911"/>
          </a:xfrm>
          <a:prstGeom prst="rect">
            <a:avLst/>
          </a:prstGeom>
        </p:spPr>
      </p:pic>
    </p:spTree>
    <p:extLst>
      <p:ext uri="{BB962C8B-B14F-4D97-AF65-F5344CB8AC3E}">
        <p14:creationId xmlns:p14="http://schemas.microsoft.com/office/powerpoint/2010/main" val="284371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38"/>
                                        </p:tgtEl>
                                      </p:cBhvr>
                                    </p:animEffect>
                                    <p:set>
                                      <p:cBhvr>
                                        <p:cTn id="7" dur="1" fill="hold">
                                          <p:stCondLst>
                                            <p:cond delay="1999"/>
                                          </p:stCondLst>
                                        </p:cTn>
                                        <p:tgtEl>
                                          <p:spTgt spid="38"/>
                                        </p:tgtEl>
                                        <p:attrNameLst>
                                          <p:attrName>style.visibility</p:attrName>
                                        </p:attrNameLst>
                                      </p:cBhvr>
                                      <p:to>
                                        <p:strVal val="hidden"/>
                                      </p:to>
                                    </p:set>
                                  </p:childTnLst>
                                </p:cTn>
                              </p:par>
                              <p:par>
                                <p:cTn id="8" presetID="21" presetClass="exit" presetSubtype="1" fill="hold" grpId="0" nodeType="withEffect">
                                  <p:stCondLst>
                                    <p:cond delay="0"/>
                                  </p:stCondLst>
                                  <p:childTnLst>
                                    <p:animEffect transition="out" filter="wheel(1)">
                                      <p:cBhvr>
                                        <p:cTn id="9" dur="2000"/>
                                        <p:tgtEl>
                                          <p:spTgt spid="24"/>
                                        </p:tgtEl>
                                      </p:cBhvr>
                                    </p:animEffect>
                                    <p:set>
                                      <p:cBhvr>
                                        <p:cTn id="10" dur="1" fill="hold">
                                          <p:stCondLst>
                                            <p:cond delay="1999"/>
                                          </p:stCondLst>
                                        </p:cTn>
                                        <p:tgtEl>
                                          <p:spTgt spid="24"/>
                                        </p:tgtEl>
                                        <p:attrNameLst>
                                          <p:attrName>style.visibility</p:attrName>
                                        </p:attrNameLst>
                                      </p:cBhvr>
                                      <p:to>
                                        <p:strVal val="hidden"/>
                                      </p:to>
                                    </p:set>
                                  </p:childTnLst>
                                </p:cTn>
                              </p:par>
                              <p:par>
                                <p:cTn id="11" presetID="21" presetClass="exit" presetSubtype="1" fill="hold" grpId="0" nodeType="withEffect">
                                  <p:stCondLst>
                                    <p:cond delay="0"/>
                                  </p:stCondLst>
                                  <p:childTnLst>
                                    <p:animEffect transition="out" filter="wheel(1)">
                                      <p:cBhvr>
                                        <p:cTn id="12" dur="2000"/>
                                        <p:tgtEl>
                                          <p:spTgt spid="26"/>
                                        </p:tgtEl>
                                      </p:cBhvr>
                                    </p:animEffect>
                                    <p:set>
                                      <p:cBhvr>
                                        <p:cTn id="13" dur="1" fill="hold">
                                          <p:stCondLst>
                                            <p:cond delay="1999"/>
                                          </p:stCondLst>
                                        </p:cTn>
                                        <p:tgtEl>
                                          <p:spTgt spid="26"/>
                                        </p:tgtEl>
                                        <p:attrNameLst>
                                          <p:attrName>style.visibility</p:attrName>
                                        </p:attrNameLst>
                                      </p:cBhvr>
                                      <p:to>
                                        <p:strVal val="hidden"/>
                                      </p:to>
                                    </p:set>
                                  </p:childTnLst>
                                </p:cTn>
                              </p:par>
                              <p:par>
                                <p:cTn id="14" presetID="21" presetClass="exit" presetSubtype="1" fill="hold" nodeType="withEffect">
                                  <p:stCondLst>
                                    <p:cond delay="0"/>
                                  </p:stCondLst>
                                  <p:childTnLst>
                                    <p:animEffect transition="out" filter="wheel(1)">
                                      <p:cBhvr>
                                        <p:cTn id="15" dur="2000"/>
                                        <p:tgtEl>
                                          <p:spTgt spid="10"/>
                                        </p:tgtEl>
                                      </p:cBhvr>
                                    </p:animEffect>
                                    <p:set>
                                      <p:cBhvr>
                                        <p:cTn id="16" dur="1" fill="hold">
                                          <p:stCondLst>
                                            <p:cond delay="1999"/>
                                          </p:stCondLst>
                                        </p:cTn>
                                        <p:tgtEl>
                                          <p:spTgt spid="10"/>
                                        </p:tgtEl>
                                        <p:attrNameLst>
                                          <p:attrName>style.visibility</p:attrName>
                                        </p:attrNameLst>
                                      </p:cBhvr>
                                      <p:to>
                                        <p:strVal val="hidden"/>
                                      </p:to>
                                    </p:set>
                                  </p:childTnLst>
                                </p:cTn>
                              </p:par>
                              <p:par>
                                <p:cTn id="17" presetID="21" presetClass="exit" presetSubtype="1" fill="hold" nodeType="withEffect">
                                  <p:stCondLst>
                                    <p:cond delay="0"/>
                                  </p:stCondLst>
                                  <p:childTnLst>
                                    <p:animEffect transition="out" filter="wheel(1)">
                                      <p:cBhvr>
                                        <p:cTn id="18" dur="2000"/>
                                        <p:tgtEl>
                                          <p:spTgt spid="6"/>
                                        </p:tgtEl>
                                      </p:cBhvr>
                                    </p:animEffect>
                                    <p:set>
                                      <p:cBhvr>
                                        <p:cTn id="19" dur="1" fill="hold">
                                          <p:stCondLst>
                                            <p:cond delay="1999"/>
                                          </p:stCondLst>
                                        </p:cTn>
                                        <p:tgtEl>
                                          <p:spTgt spid="6"/>
                                        </p:tgtEl>
                                        <p:attrNameLst>
                                          <p:attrName>style.visibility</p:attrName>
                                        </p:attrNameLst>
                                      </p:cBhvr>
                                      <p:to>
                                        <p:strVal val="hidden"/>
                                      </p:to>
                                    </p:set>
                                  </p:childTnLst>
                                </p:cTn>
                              </p:par>
                              <p:par>
                                <p:cTn id="20" presetID="21" presetClass="exit" presetSubtype="1" fill="hold" nodeType="withEffect">
                                  <p:stCondLst>
                                    <p:cond delay="0"/>
                                  </p:stCondLst>
                                  <p:childTnLst>
                                    <p:animEffect transition="out" filter="wheel(1)">
                                      <p:cBhvr>
                                        <p:cTn id="21" dur="2000"/>
                                        <p:tgtEl>
                                          <p:spTgt spid="21"/>
                                        </p:tgtEl>
                                      </p:cBhvr>
                                    </p:animEffect>
                                    <p:set>
                                      <p:cBhvr>
                                        <p:cTn id="22" dur="1" fill="hold">
                                          <p:stCondLst>
                                            <p:cond delay="1999"/>
                                          </p:stCondLst>
                                        </p:cTn>
                                        <p:tgtEl>
                                          <p:spTgt spid="21"/>
                                        </p:tgtEl>
                                        <p:attrNameLst>
                                          <p:attrName>style.visibility</p:attrName>
                                        </p:attrNameLst>
                                      </p:cBhvr>
                                      <p:to>
                                        <p:strVal val="hidden"/>
                                      </p:to>
                                    </p:set>
                                  </p:childTnLst>
                                </p:cTn>
                              </p:par>
                              <p:par>
                                <p:cTn id="23" presetID="21" presetClass="exit" presetSubtype="1" fill="hold" grpId="0" nodeType="withEffect">
                                  <p:stCondLst>
                                    <p:cond delay="0"/>
                                  </p:stCondLst>
                                  <p:childTnLst>
                                    <p:animEffect transition="out" filter="wheel(1)">
                                      <p:cBhvr>
                                        <p:cTn id="24" dur="2000"/>
                                        <p:tgtEl>
                                          <p:spTgt spid="42"/>
                                        </p:tgtEl>
                                      </p:cBhvr>
                                    </p:animEffect>
                                    <p:set>
                                      <p:cBhvr>
                                        <p:cTn id="25" dur="1" fill="hold">
                                          <p:stCondLst>
                                            <p:cond delay="1999"/>
                                          </p:stCondLst>
                                        </p:cTn>
                                        <p:tgtEl>
                                          <p:spTgt spid="42"/>
                                        </p:tgtEl>
                                        <p:attrNameLst>
                                          <p:attrName>style.visibility</p:attrName>
                                        </p:attrNameLst>
                                      </p:cBhvr>
                                      <p:to>
                                        <p:strVal val="hidden"/>
                                      </p:to>
                                    </p:set>
                                  </p:childTnLst>
                                </p:cTn>
                              </p:par>
                              <p:par>
                                <p:cTn id="26" presetID="21" presetClass="exit" presetSubtype="1" fill="hold" nodeType="withEffect">
                                  <p:stCondLst>
                                    <p:cond delay="0"/>
                                  </p:stCondLst>
                                  <p:childTnLst>
                                    <p:animEffect transition="out" filter="wheel(1)">
                                      <p:cBhvr>
                                        <p:cTn id="27" dur="2000"/>
                                        <p:tgtEl>
                                          <p:spTgt spid="20"/>
                                        </p:tgtEl>
                                      </p:cBhvr>
                                    </p:animEffect>
                                    <p:set>
                                      <p:cBhvr>
                                        <p:cTn id="28" dur="1" fill="hold">
                                          <p:stCondLst>
                                            <p:cond delay="1999"/>
                                          </p:stCondLst>
                                        </p:cTn>
                                        <p:tgtEl>
                                          <p:spTgt spid="20"/>
                                        </p:tgtEl>
                                        <p:attrNameLst>
                                          <p:attrName>style.visibility</p:attrName>
                                        </p:attrNameLst>
                                      </p:cBhvr>
                                      <p:to>
                                        <p:strVal val="hidden"/>
                                      </p:to>
                                    </p:set>
                                  </p:childTnLst>
                                </p:cTn>
                              </p:par>
                              <p:par>
                                <p:cTn id="29" presetID="21" presetClass="exit" presetSubtype="1" fill="hold" nodeType="withEffect">
                                  <p:stCondLst>
                                    <p:cond delay="0"/>
                                  </p:stCondLst>
                                  <p:childTnLst>
                                    <p:animEffect transition="out" filter="wheel(1)">
                                      <p:cBhvr>
                                        <p:cTn id="30" dur="2000"/>
                                        <p:tgtEl>
                                          <p:spTgt spid="18"/>
                                        </p:tgtEl>
                                      </p:cBhvr>
                                    </p:animEffect>
                                    <p:set>
                                      <p:cBhvr>
                                        <p:cTn id="31" dur="1" fill="hold">
                                          <p:stCondLst>
                                            <p:cond delay="1999"/>
                                          </p:stCondLst>
                                        </p:cTn>
                                        <p:tgtEl>
                                          <p:spTgt spid="18"/>
                                        </p:tgtEl>
                                        <p:attrNameLst>
                                          <p:attrName>style.visibility</p:attrName>
                                        </p:attrNameLst>
                                      </p:cBhvr>
                                      <p:to>
                                        <p:strVal val="hidden"/>
                                      </p:to>
                                    </p:set>
                                  </p:childTnLst>
                                </p:cTn>
                              </p:par>
                              <p:par>
                                <p:cTn id="32" presetID="21" presetClass="exit" presetSubtype="1" fill="hold" grpId="0" nodeType="withEffect">
                                  <p:stCondLst>
                                    <p:cond delay="0"/>
                                  </p:stCondLst>
                                  <p:childTnLst>
                                    <p:animEffect transition="out" filter="wheel(1)">
                                      <p:cBhvr>
                                        <p:cTn id="33" dur="2000"/>
                                        <p:tgtEl>
                                          <p:spTgt spid="36"/>
                                        </p:tgtEl>
                                      </p:cBhvr>
                                    </p:animEffect>
                                    <p:set>
                                      <p:cBhvr>
                                        <p:cTn id="34" dur="1" fill="hold">
                                          <p:stCondLst>
                                            <p:cond delay="1999"/>
                                          </p:stCondLst>
                                        </p:cTn>
                                        <p:tgtEl>
                                          <p:spTgt spid="36"/>
                                        </p:tgtEl>
                                        <p:attrNameLst>
                                          <p:attrName>style.visibility</p:attrName>
                                        </p:attrNameLst>
                                      </p:cBhvr>
                                      <p:to>
                                        <p:strVal val="hidden"/>
                                      </p:to>
                                    </p:set>
                                  </p:childTnLst>
                                </p:cTn>
                              </p:par>
                              <p:par>
                                <p:cTn id="35" presetID="21" presetClass="exit" presetSubtype="1" fill="hold" nodeType="withEffect">
                                  <p:stCondLst>
                                    <p:cond delay="0"/>
                                  </p:stCondLst>
                                  <p:childTnLst>
                                    <p:animEffect transition="out" filter="wheel(1)">
                                      <p:cBhvr>
                                        <p:cTn id="36" dur="2000"/>
                                        <p:tgtEl>
                                          <p:spTgt spid="11"/>
                                        </p:tgtEl>
                                      </p:cBhvr>
                                    </p:animEffect>
                                    <p:set>
                                      <p:cBhvr>
                                        <p:cTn id="37" dur="1" fill="hold">
                                          <p:stCondLst>
                                            <p:cond delay="1999"/>
                                          </p:stCondLst>
                                        </p:cTn>
                                        <p:tgtEl>
                                          <p:spTgt spid="11"/>
                                        </p:tgtEl>
                                        <p:attrNameLst>
                                          <p:attrName>style.visibility</p:attrName>
                                        </p:attrNameLst>
                                      </p:cBhvr>
                                      <p:to>
                                        <p:strVal val="hidden"/>
                                      </p:to>
                                    </p:set>
                                  </p:childTnLst>
                                </p:cTn>
                              </p:par>
                              <p:par>
                                <p:cTn id="38" presetID="21" presetClass="exit" presetSubtype="1" fill="hold" grpId="0" nodeType="withEffect">
                                  <p:stCondLst>
                                    <p:cond delay="0"/>
                                  </p:stCondLst>
                                  <p:childTnLst>
                                    <p:animEffect transition="out" filter="wheel(1)">
                                      <p:cBhvr>
                                        <p:cTn id="39" dur="2000"/>
                                        <p:tgtEl>
                                          <p:spTgt spid="32"/>
                                        </p:tgtEl>
                                      </p:cBhvr>
                                    </p:animEffect>
                                    <p:set>
                                      <p:cBhvr>
                                        <p:cTn id="40" dur="1" fill="hold">
                                          <p:stCondLst>
                                            <p:cond delay="1999"/>
                                          </p:stCondLst>
                                        </p:cTn>
                                        <p:tgtEl>
                                          <p:spTgt spid="32"/>
                                        </p:tgtEl>
                                        <p:attrNameLst>
                                          <p:attrName>style.visibility</p:attrName>
                                        </p:attrNameLst>
                                      </p:cBhvr>
                                      <p:to>
                                        <p:strVal val="hidden"/>
                                      </p:to>
                                    </p:set>
                                  </p:childTnLst>
                                </p:cTn>
                              </p:par>
                              <p:par>
                                <p:cTn id="41" presetID="21" presetClass="exit" presetSubtype="1" fill="hold" grpId="0" nodeType="withEffect">
                                  <p:stCondLst>
                                    <p:cond delay="0"/>
                                  </p:stCondLst>
                                  <p:childTnLst>
                                    <p:animEffect transition="out" filter="wheel(1)">
                                      <p:cBhvr>
                                        <p:cTn id="42" dur="2000"/>
                                        <p:tgtEl>
                                          <p:spTgt spid="46"/>
                                        </p:tgtEl>
                                      </p:cBhvr>
                                    </p:animEffect>
                                    <p:set>
                                      <p:cBhvr>
                                        <p:cTn id="43" dur="1" fill="hold">
                                          <p:stCondLst>
                                            <p:cond delay="1999"/>
                                          </p:stCondLst>
                                        </p:cTn>
                                        <p:tgtEl>
                                          <p:spTgt spid="46"/>
                                        </p:tgtEl>
                                        <p:attrNameLst>
                                          <p:attrName>style.visibility</p:attrName>
                                        </p:attrNameLst>
                                      </p:cBhvr>
                                      <p:to>
                                        <p:strVal val="hidden"/>
                                      </p:to>
                                    </p:set>
                                  </p:childTnLst>
                                </p:cTn>
                              </p:par>
                              <p:par>
                                <p:cTn id="44" presetID="21" presetClass="exit" presetSubtype="1" fill="hold" grpId="0" nodeType="withEffect">
                                  <p:stCondLst>
                                    <p:cond delay="0"/>
                                  </p:stCondLst>
                                  <p:childTnLst>
                                    <p:animEffect transition="out" filter="wheel(1)">
                                      <p:cBhvr>
                                        <p:cTn id="45" dur="2000"/>
                                        <p:tgtEl>
                                          <p:spTgt spid="40"/>
                                        </p:tgtEl>
                                      </p:cBhvr>
                                    </p:animEffect>
                                    <p:set>
                                      <p:cBhvr>
                                        <p:cTn id="46" dur="1" fill="hold">
                                          <p:stCondLst>
                                            <p:cond delay="1999"/>
                                          </p:stCondLst>
                                        </p:cTn>
                                        <p:tgtEl>
                                          <p:spTgt spid="40"/>
                                        </p:tgtEl>
                                        <p:attrNameLst>
                                          <p:attrName>style.visibility</p:attrName>
                                        </p:attrNameLst>
                                      </p:cBhvr>
                                      <p:to>
                                        <p:strVal val="hidden"/>
                                      </p:to>
                                    </p:set>
                                  </p:childTnLst>
                                </p:cTn>
                              </p:par>
                              <p:par>
                                <p:cTn id="47" presetID="21" presetClass="exit" presetSubtype="1" fill="hold" grpId="0" nodeType="withEffect">
                                  <p:stCondLst>
                                    <p:cond delay="0"/>
                                  </p:stCondLst>
                                  <p:childTnLst>
                                    <p:animEffect transition="out" filter="wheel(1)">
                                      <p:cBhvr>
                                        <p:cTn id="48" dur="2000"/>
                                        <p:tgtEl>
                                          <p:spTgt spid="28"/>
                                        </p:tgtEl>
                                      </p:cBhvr>
                                    </p:animEffect>
                                    <p:set>
                                      <p:cBhvr>
                                        <p:cTn id="49" dur="1" fill="hold">
                                          <p:stCondLst>
                                            <p:cond delay="1999"/>
                                          </p:stCondLst>
                                        </p:cTn>
                                        <p:tgtEl>
                                          <p:spTgt spid="28"/>
                                        </p:tgtEl>
                                        <p:attrNameLst>
                                          <p:attrName>style.visibility</p:attrName>
                                        </p:attrNameLst>
                                      </p:cBhvr>
                                      <p:to>
                                        <p:strVal val="hidden"/>
                                      </p:to>
                                    </p:set>
                                  </p:childTnLst>
                                </p:cTn>
                              </p:par>
                              <p:par>
                                <p:cTn id="50" presetID="21" presetClass="exit" presetSubtype="1" fill="hold" grpId="0" nodeType="withEffect">
                                  <p:stCondLst>
                                    <p:cond delay="0"/>
                                  </p:stCondLst>
                                  <p:childTnLst>
                                    <p:animEffect transition="out" filter="wheel(1)">
                                      <p:cBhvr>
                                        <p:cTn id="51" dur="2000"/>
                                        <p:tgtEl>
                                          <p:spTgt spid="34"/>
                                        </p:tgtEl>
                                      </p:cBhvr>
                                    </p:animEffect>
                                    <p:set>
                                      <p:cBhvr>
                                        <p:cTn id="52" dur="1" fill="hold">
                                          <p:stCondLst>
                                            <p:cond delay="1999"/>
                                          </p:stCondLst>
                                        </p:cTn>
                                        <p:tgtEl>
                                          <p:spTgt spid="34"/>
                                        </p:tgtEl>
                                        <p:attrNameLst>
                                          <p:attrName>style.visibility</p:attrName>
                                        </p:attrNameLst>
                                      </p:cBhvr>
                                      <p:to>
                                        <p:strVal val="hidden"/>
                                      </p:to>
                                    </p:set>
                                  </p:childTnLst>
                                </p:cTn>
                              </p:par>
                              <p:par>
                                <p:cTn id="53" presetID="21" presetClass="exit" presetSubtype="1" fill="hold" nodeType="withEffect">
                                  <p:stCondLst>
                                    <p:cond delay="0"/>
                                  </p:stCondLst>
                                  <p:childTnLst>
                                    <p:animEffect transition="out" filter="wheel(1)">
                                      <p:cBhvr>
                                        <p:cTn id="54" dur="2000"/>
                                        <p:tgtEl>
                                          <p:spTgt spid="13"/>
                                        </p:tgtEl>
                                      </p:cBhvr>
                                    </p:animEffect>
                                    <p:set>
                                      <p:cBhvr>
                                        <p:cTn id="55" dur="1" fill="hold">
                                          <p:stCondLst>
                                            <p:cond delay="1999"/>
                                          </p:stCondLst>
                                        </p:cTn>
                                        <p:tgtEl>
                                          <p:spTgt spid="13"/>
                                        </p:tgtEl>
                                        <p:attrNameLst>
                                          <p:attrName>style.visibility</p:attrName>
                                        </p:attrNameLst>
                                      </p:cBhvr>
                                      <p:to>
                                        <p:strVal val="hidden"/>
                                      </p:to>
                                    </p:set>
                                  </p:childTnLst>
                                </p:cTn>
                              </p:par>
                              <p:par>
                                <p:cTn id="56" presetID="21" presetClass="exit" presetSubtype="1" fill="hold" nodeType="withEffect">
                                  <p:stCondLst>
                                    <p:cond delay="0"/>
                                  </p:stCondLst>
                                  <p:childTnLst>
                                    <p:animEffect transition="out" filter="wheel(1)">
                                      <p:cBhvr>
                                        <p:cTn id="57" dur="2000"/>
                                        <p:tgtEl>
                                          <p:spTgt spid="16"/>
                                        </p:tgtEl>
                                      </p:cBhvr>
                                    </p:animEffect>
                                    <p:set>
                                      <p:cBhvr>
                                        <p:cTn id="58" dur="1" fill="hold">
                                          <p:stCondLst>
                                            <p:cond delay="1999"/>
                                          </p:stCondLst>
                                        </p:cTn>
                                        <p:tgtEl>
                                          <p:spTgt spid="16"/>
                                        </p:tgtEl>
                                        <p:attrNameLst>
                                          <p:attrName>style.visibility</p:attrName>
                                        </p:attrNameLst>
                                      </p:cBhvr>
                                      <p:to>
                                        <p:strVal val="hidden"/>
                                      </p:to>
                                    </p:set>
                                  </p:childTnLst>
                                </p:cTn>
                              </p:par>
                              <p:par>
                                <p:cTn id="59" presetID="21" presetClass="exit" presetSubtype="1" fill="hold" nodeType="withEffect">
                                  <p:stCondLst>
                                    <p:cond delay="0"/>
                                  </p:stCondLst>
                                  <p:childTnLst>
                                    <p:animEffect transition="out" filter="wheel(1)">
                                      <p:cBhvr>
                                        <p:cTn id="60" dur="2000"/>
                                        <p:tgtEl>
                                          <p:spTgt spid="19"/>
                                        </p:tgtEl>
                                      </p:cBhvr>
                                    </p:animEffect>
                                    <p:set>
                                      <p:cBhvr>
                                        <p:cTn id="61" dur="1" fill="hold">
                                          <p:stCondLst>
                                            <p:cond delay="1999"/>
                                          </p:stCondLst>
                                        </p:cTn>
                                        <p:tgtEl>
                                          <p:spTgt spid="19"/>
                                        </p:tgtEl>
                                        <p:attrNameLst>
                                          <p:attrName>style.visibility</p:attrName>
                                        </p:attrNameLst>
                                      </p:cBhvr>
                                      <p:to>
                                        <p:strVal val="hidden"/>
                                      </p:to>
                                    </p:set>
                                  </p:childTnLst>
                                </p:cTn>
                              </p:par>
                              <p:par>
                                <p:cTn id="62" presetID="21" presetClass="exit" presetSubtype="1" fill="hold" nodeType="withEffect">
                                  <p:stCondLst>
                                    <p:cond delay="0"/>
                                  </p:stCondLst>
                                  <p:childTnLst>
                                    <p:animEffect transition="out" filter="wheel(1)">
                                      <p:cBhvr>
                                        <p:cTn id="63" dur="2000"/>
                                        <p:tgtEl>
                                          <p:spTgt spid="43"/>
                                        </p:tgtEl>
                                      </p:cBhvr>
                                    </p:animEffect>
                                    <p:set>
                                      <p:cBhvr>
                                        <p:cTn id="64" dur="1" fill="hold">
                                          <p:stCondLst>
                                            <p:cond delay="1999"/>
                                          </p:stCondLst>
                                        </p:cTn>
                                        <p:tgtEl>
                                          <p:spTgt spid="43"/>
                                        </p:tgtEl>
                                        <p:attrNameLst>
                                          <p:attrName>style.visibility</p:attrName>
                                        </p:attrNameLst>
                                      </p:cBhvr>
                                      <p:to>
                                        <p:strVal val="hidden"/>
                                      </p:to>
                                    </p:set>
                                  </p:childTnLst>
                                </p:cTn>
                              </p:par>
                              <p:par>
                                <p:cTn id="65" presetID="21" presetClass="exit" presetSubtype="1" fill="hold" nodeType="withEffect">
                                  <p:stCondLst>
                                    <p:cond delay="0"/>
                                  </p:stCondLst>
                                  <p:childTnLst>
                                    <p:animEffect transition="out" filter="wheel(1)">
                                      <p:cBhvr>
                                        <p:cTn id="66" dur="2000"/>
                                        <p:tgtEl>
                                          <p:spTgt spid="4"/>
                                        </p:tgtEl>
                                      </p:cBhvr>
                                    </p:animEffect>
                                    <p:set>
                                      <p:cBhvr>
                                        <p:cTn id="67" dur="1" fill="hold">
                                          <p:stCondLst>
                                            <p:cond delay="1999"/>
                                          </p:stCondLst>
                                        </p:cTn>
                                        <p:tgtEl>
                                          <p:spTgt spid="4"/>
                                        </p:tgtEl>
                                        <p:attrNameLst>
                                          <p:attrName>style.visibility</p:attrName>
                                        </p:attrNameLst>
                                      </p:cBhvr>
                                      <p:to>
                                        <p:strVal val="hidden"/>
                                      </p:to>
                                    </p:set>
                                  </p:childTnLst>
                                </p:cTn>
                              </p:par>
                              <p:par>
                                <p:cTn id="68" presetID="21" presetClass="entr" presetSubtype="1" fill="hold" nodeType="with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heel(1)">
                                      <p:cBhvr>
                                        <p:cTn id="70"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32" grpId="0"/>
      <p:bldP spid="34" grpId="0"/>
      <p:bldP spid="36" grpId="0"/>
      <p:bldP spid="38" grpId="0"/>
      <p:bldP spid="40" grpId="0"/>
      <p:bldP spid="42" grpId="0"/>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08BF0-9A8A-41BE-884E-5AECC9ABE459}"/>
              </a:ext>
            </a:extLst>
          </p:cNvPr>
          <p:cNvSpPr>
            <a:spLocks noGrp="1"/>
          </p:cNvSpPr>
          <p:nvPr>
            <p:ph type="title"/>
          </p:nvPr>
        </p:nvSpPr>
        <p:spPr>
          <a:xfrm>
            <a:off x="297922" y="1018381"/>
            <a:ext cx="5456873" cy="2766219"/>
          </a:xfrm>
        </p:spPr>
        <p:txBody>
          <a:bodyPr>
            <a:normAutofit/>
          </a:bodyPr>
          <a:lstStyle/>
          <a:p>
            <a:r>
              <a:rPr lang="en-GB" sz="6000"/>
              <a:t>Theory of Change and Evaluation</a:t>
            </a:r>
          </a:p>
        </p:txBody>
      </p:sp>
      <p:sp>
        <p:nvSpPr>
          <p:cNvPr id="3" name="Content Placeholder 2">
            <a:extLst>
              <a:ext uri="{FF2B5EF4-FFF2-40B4-BE49-F238E27FC236}">
                <a16:creationId xmlns:a16="http://schemas.microsoft.com/office/drawing/2014/main" id="{CB7F9826-C8BA-47E8-B2EF-4FA370FA6DD1}"/>
              </a:ext>
            </a:extLst>
          </p:cNvPr>
          <p:cNvSpPr>
            <a:spLocks noGrp="1"/>
          </p:cNvSpPr>
          <p:nvPr>
            <p:ph sz="quarter" idx="4"/>
          </p:nvPr>
        </p:nvSpPr>
        <p:spPr>
          <a:xfrm>
            <a:off x="6184900" y="711200"/>
            <a:ext cx="5709178" cy="5990967"/>
          </a:xfrm>
        </p:spPr>
        <p:txBody>
          <a:bodyPr anchor="ctr">
            <a:normAutofit/>
          </a:bodyPr>
          <a:lstStyle/>
          <a:p>
            <a:r>
              <a:rPr lang="en-GB" sz="2400"/>
              <a:t>Refine evidence </a:t>
            </a:r>
          </a:p>
          <a:p>
            <a:r>
              <a:rPr lang="en-GB" sz="2400"/>
              <a:t>Test assumption(s) </a:t>
            </a:r>
          </a:p>
          <a:p>
            <a:r>
              <a:rPr lang="en-GB" sz="2400"/>
              <a:t>Measure if outcomes have been met</a:t>
            </a:r>
          </a:p>
          <a:p>
            <a:r>
              <a:rPr lang="en-GB" sz="2400"/>
              <a:t>Test the relationship between outcomes and activities</a:t>
            </a:r>
          </a:p>
          <a:p>
            <a:r>
              <a:rPr lang="en-GB" sz="2400"/>
              <a:t>Identification of monitoring data</a:t>
            </a:r>
          </a:p>
          <a:p>
            <a:r>
              <a:rPr lang="en-GB" sz="2400"/>
              <a:t>Experience of the activities/training</a:t>
            </a:r>
          </a:p>
          <a:p>
            <a:r>
              <a:rPr lang="en-GB" sz="2400"/>
              <a:t>The counterfactual (unintended/negative consequences)</a:t>
            </a:r>
          </a:p>
          <a:p>
            <a:r>
              <a:rPr lang="en-GB" sz="2400"/>
              <a:t>Impact on participants </a:t>
            </a:r>
          </a:p>
          <a:p>
            <a:r>
              <a:rPr lang="en-GB" sz="2400"/>
              <a:t>Timing (avoiding quick wins and leaky pipes)</a:t>
            </a:r>
          </a:p>
          <a:p>
            <a:r>
              <a:rPr lang="en-GB" sz="2400"/>
              <a:t>Has the aim been met, and do we understand why it has been met or not?</a:t>
            </a:r>
          </a:p>
        </p:txBody>
      </p:sp>
      <p:pic>
        <p:nvPicPr>
          <p:cNvPr id="11" name="Picture 10">
            <a:extLst>
              <a:ext uri="{FF2B5EF4-FFF2-40B4-BE49-F238E27FC236}">
                <a16:creationId xmlns:a16="http://schemas.microsoft.com/office/drawing/2014/main" id="{DE5E480D-C8C1-4477-9E1A-1E81B704876C}"/>
              </a:ext>
            </a:extLst>
          </p:cNvPr>
          <p:cNvPicPr>
            <a:picLocks noChangeAspect="1"/>
          </p:cNvPicPr>
          <p:nvPr/>
        </p:nvPicPr>
        <p:blipFill>
          <a:blip r:embed="rId2"/>
          <a:stretch>
            <a:fillRect/>
          </a:stretch>
        </p:blipFill>
        <p:spPr>
          <a:xfrm>
            <a:off x="297921" y="4216400"/>
            <a:ext cx="5456873" cy="2155567"/>
          </a:xfrm>
          <a:prstGeom prst="rect">
            <a:avLst/>
          </a:prstGeom>
        </p:spPr>
      </p:pic>
    </p:spTree>
    <p:extLst>
      <p:ext uri="{BB962C8B-B14F-4D97-AF65-F5344CB8AC3E}">
        <p14:creationId xmlns:p14="http://schemas.microsoft.com/office/powerpoint/2010/main" val="428251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16A07-2752-464B-A9BF-06A33329AE97}"/>
              </a:ext>
            </a:extLst>
          </p:cNvPr>
          <p:cNvSpPr>
            <a:spLocks noGrp="1"/>
          </p:cNvSpPr>
          <p:nvPr>
            <p:ph type="title"/>
          </p:nvPr>
        </p:nvSpPr>
        <p:spPr/>
        <p:txBody>
          <a:bodyPr>
            <a:noAutofit/>
          </a:bodyPr>
          <a:lstStyle/>
          <a:p>
            <a:r>
              <a:rPr lang="en-GB" sz="4800"/>
              <a:t>Activity: How would a Theory of Change help in this scenario?</a:t>
            </a:r>
          </a:p>
        </p:txBody>
      </p:sp>
      <p:sp>
        <p:nvSpPr>
          <p:cNvPr id="3" name="Content Placeholder 2">
            <a:extLst>
              <a:ext uri="{FF2B5EF4-FFF2-40B4-BE49-F238E27FC236}">
                <a16:creationId xmlns:a16="http://schemas.microsoft.com/office/drawing/2014/main" id="{9FA2B41B-0364-46F2-9BE4-030C06BE6E7D}"/>
              </a:ext>
            </a:extLst>
          </p:cNvPr>
          <p:cNvSpPr>
            <a:spLocks noGrp="1"/>
          </p:cNvSpPr>
          <p:nvPr>
            <p:ph sz="quarter" idx="4"/>
          </p:nvPr>
        </p:nvSpPr>
        <p:spPr>
          <a:xfrm>
            <a:off x="4978400" y="1018380"/>
            <a:ext cx="6915678" cy="5668169"/>
          </a:xfrm>
        </p:spPr>
        <p:txBody>
          <a:bodyPr/>
          <a:lstStyle/>
          <a:p>
            <a:pPr marL="0" indent="0">
              <a:buNone/>
            </a:pPr>
            <a:r>
              <a:rPr kumimoji="0" lang="en-GB" sz="1800" b="0" i="0" u="none" strike="noStrike" kern="1200" cap="none" spc="0" normalizeH="0" baseline="0" noProof="0">
                <a:ln>
                  <a:noFill/>
                </a:ln>
                <a:solidFill>
                  <a:srgbClr val="621B40"/>
                </a:solidFill>
                <a:effectLst/>
                <a:uLnTx/>
                <a:uFillTx/>
                <a:latin typeface="FS Clerkenwell Light"/>
                <a:ea typeface="+mn-ea"/>
                <a:cs typeface="+mn-cs"/>
              </a:rPr>
              <a:t>Context</a:t>
            </a:r>
            <a:r>
              <a:rPr lang="en-GB" sz="1800">
                <a:solidFill>
                  <a:srgbClr val="621B40"/>
                </a:solidFill>
              </a:rPr>
              <a:t>: 60% of students at the </a:t>
            </a:r>
            <a:r>
              <a:rPr kumimoji="0" lang="en-GB" sz="1800" b="0" i="0" u="none" strike="noStrike" kern="1200" cap="none" spc="0" normalizeH="0" baseline="0" noProof="0">
                <a:ln>
                  <a:noFill/>
                </a:ln>
                <a:solidFill>
                  <a:srgbClr val="621B40"/>
                </a:solidFill>
                <a:effectLst/>
                <a:uLnTx/>
                <a:uFillTx/>
                <a:latin typeface="FS Clerkenwell Light"/>
                <a:ea typeface="+mn-ea"/>
                <a:cs typeface="+mn-cs"/>
              </a:rPr>
              <a:t>University of Magic Enterprise are from under represented groups.  The institution has seen an increase in student withdrawals over the last 12 months and is looking for an intervention which will address this. </a:t>
            </a:r>
            <a:r>
              <a:rPr lang="en-GB" sz="1800">
                <a:solidFill>
                  <a:srgbClr val="621B40"/>
                </a:solidFill>
                <a:latin typeface="FS Clerkenwell Light"/>
              </a:rPr>
              <a:t>The current financial climate of increased hardship is assumed to be a key factor.</a:t>
            </a:r>
          </a:p>
          <a:p>
            <a:pPr marL="0" indent="0">
              <a:buNone/>
            </a:pPr>
            <a:endParaRPr kumimoji="0" lang="en-GB" sz="1800" b="0" i="0" u="none" strike="noStrike" kern="1200" cap="none" spc="0" normalizeH="0" baseline="0" noProof="0">
              <a:ln>
                <a:noFill/>
              </a:ln>
              <a:solidFill>
                <a:srgbClr val="621B40"/>
              </a:solidFill>
              <a:effectLst/>
              <a:uLnTx/>
              <a:uFillTx/>
              <a:latin typeface="FS Clerkenwell Light"/>
              <a:ea typeface="+mn-ea"/>
              <a:cs typeface="+mn-cs"/>
            </a:endParaRPr>
          </a:p>
          <a:p>
            <a:pPr marL="0" indent="0">
              <a:buNone/>
            </a:pPr>
            <a:r>
              <a:rPr lang="en-GB" sz="1800">
                <a:solidFill>
                  <a:srgbClr val="621B40"/>
                </a:solidFill>
                <a:latin typeface="FS Clerkenwell Light"/>
              </a:rPr>
              <a:t>Action: Acknowledging student need, the Financial Services Team at the </a:t>
            </a:r>
            <a:r>
              <a:rPr kumimoji="0" lang="en-GB" sz="1800" b="0" i="0" u="none" strike="noStrike" kern="1200" cap="none" spc="0" normalizeH="0" baseline="0" noProof="0">
                <a:ln>
                  <a:noFill/>
                </a:ln>
                <a:solidFill>
                  <a:srgbClr val="621B40"/>
                </a:solidFill>
                <a:effectLst/>
                <a:uLnTx/>
                <a:uFillTx/>
                <a:latin typeface="FS Clerkenwell Light"/>
                <a:ea typeface="+mn-ea"/>
                <a:cs typeface="+mn-cs"/>
              </a:rPr>
              <a:t>University of Magic Enterprise </a:t>
            </a:r>
            <a:r>
              <a:rPr lang="en-GB" sz="1800">
                <a:solidFill>
                  <a:srgbClr val="621B40"/>
                </a:solidFill>
                <a:latin typeface="FS Clerkenwell Light"/>
              </a:rPr>
              <a:t>decide to offer large sums of money (£1,000) to students on a first come first served basis until the limited budget they have (£100,000) is spent.  Students can attend an in person Helpdesk during the Easter vacation with a copy of a their bank statement and ID. Student numbers are retained.</a:t>
            </a:r>
          </a:p>
          <a:p>
            <a:pPr marL="0" indent="0">
              <a:buNone/>
            </a:pPr>
            <a:endParaRPr kumimoji="0" lang="en-GB" sz="1800" b="0" i="0" u="none" strike="noStrike" kern="1200" cap="none" spc="0" normalizeH="0" baseline="0" noProof="0">
              <a:ln>
                <a:noFill/>
              </a:ln>
              <a:solidFill>
                <a:srgbClr val="621B40"/>
              </a:solidFill>
              <a:effectLst/>
              <a:uLnTx/>
              <a:uFillTx/>
              <a:latin typeface="FS Clerkenwell Light"/>
              <a:ea typeface="+mn-ea"/>
              <a:cs typeface="+mn-cs"/>
            </a:endParaRPr>
          </a:p>
          <a:p>
            <a:pPr marL="0" indent="0">
              <a:buNone/>
            </a:pPr>
            <a:r>
              <a:rPr lang="en-GB" sz="1800">
                <a:solidFill>
                  <a:srgbClr val="621B40"/>
                </a:solidFill>
                <a:latin typeface="FS Clerkenwell Light"/>
              </a:rPr>
              <a:t>Evaluation: The Financial Services </a:t>
            </a:r>
            <a:r>
              <a:rPr lang="en-GB" sz="1800">
                <a:solidFill>
                  <a:srgbClr val="621B40"/>
                </a:solidFill>
              </a:rPr>
              <a:t>Team construct a new business case for funding as they believe they are </a:t>
            </a:r>
            <a:r>
              <a:rPr lang="en-GB" sz="1800">
                <a:solidFill>
                  <a:srgbClr val="621B40"/>
                </a:solidFill>
                <a:latin typeface="FS Clerkenwell Light"/>
              </a:rPr>
              <a:t>in need of more money to support more students .  ULT, as funders,  want to know what impact the Financial Support Bursary has had, particularly for students who experience barriers to their learning, and how much additional funding would be most effective.</a:t>
            </a:r>
            <a:endParaRPr lang="en-GB">
              <a:solidFill>
                <a:srgbClr val="621B40"/>
              </a:solidFill>
              <a:latin typeface="FS Clerkenwell Light"/>
            </a:endParaRPr>
          </a:p>
          <a:p>
            <a:pPr marL="0" indent="0">
              <a:buNone/>
            </a:pPr>
            <a:endParaRPr kumimoji="0" lang="en-GB" sz="2800" b="0" i="0" u="none" strike="noStrike" kern="1200" cap="none" spc="0" normalizeH="0" baseline="0" noProof="0">
              <a:ln>
                <a:noFill/>
              </a:ln>
              <a:solidFill>
                <a:srgbClr val="621B40"/>
              </a:solidFill>
              <a:effectLst/>
              <a:uLnTx/>
              <a:uFillTx/>
              <a:latin typeface="FS Clerkenwell Light"/>
              <a:ea typeface="+mn-ea"/>
              <a:cs typeface="+mn-cs"/>
            </a:endParaRPr>
          </a:p>
          <a:p>
            <a:pPr marL="0" indent="0">
              <a:buNone/>
            </a:pPr>
            <a:endParaRPr lang="en-GB"/>
          </a:p>
        </p:txBody>
      </p:sp>
    </p:spTree>
    <p:extLst>
      <p:ext uri="{BB962C8B-B14F-4D97-AF65-F5344CB8AC3E}">
        <p14:creationId xmlns:p14="http://schemas.microsoft.com/office/powerpoint/2010/main" val="3008796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6158DA-52BD-4182-BFAA-E6808CF2669C}"/>
              </a:ext>
            </a:extLst>
          </p:cNvPr>
          <p:cNvSpPr>
            <a:spLocks noGrp="1"/>
          </p:cNvSpPr>
          <p:nvPr>
            <p:ph type="title"/>
          </p:nvPr>
        </p:nvSpPr>
        <p:spPr/>
        <p:txBody>
          <a:bodyPr/>
          <a:lstStyle/>
          <a:p>
            <a:r>
              <a:rPr lang="en-GB"/>
              <a:t>Aims of this session</a:t>
            </a:r>
          </a:p>
        </p:txBody>
      </p:sp>
      <p:sp>
        <p:nvSpPr>
          <p:cNvPr id="8" name="Content Placeholder 7">
            <a:extLst>
              <a:ext uri="{FF2B5EF4-FFF2-40B4-BE49-F238E27FC236}">
                <a16:creationId xmlns:a16="http://schemas.microsoft.com/office/drawing/2014/main" id="{AAB0946E-1347-4259-82C5-43603DC170BC}"/>
              </a:ext>
            </a:extLst>
          </p:cNvPr>
          <p:cNvSpPr>
            <a:spLocks noGrp="1"/>
          </p:cNvSpPr>
          <p:nvPr>
            <p:ph idx="1"/>
          </p:nvPr>
        </p:nvSpPr>
        <p:spPr/>
        <p:txBody>
          <a:bodyPr>
            <a:normAutofit lnSpcReduction="10000"/>
          </a:bodyPr>
          <a:lstStyle/>
          <a:p>
            <a:r>
              <a:rPr lang="en-GB"/>
              <a:t>Recap the ARAP evidence base and recommendations</a:t>
            </a:r>
          </a:p>
          <a:p>
            <a:r>
              <a:rPr lang="en-GB"/>
              <a:t>Overview of the foundations evaluation, including Hallam Evaluation Strategy (APP)</a:t>
            </a:r>
          </a:p>
          <a:p>
            <a:r>
              <a:rPr lang="en-GB"/>
              <a:t>Why a focus on change is important</a:t>
            </a:r>
          </a:p>
          <a:p>
            <a:r>
              <a:rPr lang="en-GB"/>
              <a:t>The components of a Theory of Change</a:t>
            </a:r>
          </a:p>
          <a:p>
            <a:r>
              <a:rPr lang="en-GB"/>
              <a:t>Activity: discussing how a Theory of Change helps activity/intervention design</a:t>
            </a:r>
          </a:p>
          <a:p>
            <a:r>
              <a:rPr lang="en-GB"/>
              <a:t>Theory of Change progress at Hallam and how STEER can help</a:t>
            </a:r>
          </a:p>
          <a:p>
            <a:endParaRPr lang="en-GB"/>
          </a:p>
        </p:txBody>
      </p:sp>
    </p:spTree>
    <p:extLst>
      <p:ext uri="{BB962C8B-B14F-4D97-AF65-F5344CB8AC3E}">
        <p14:creationId xmlns:p14="http://schemas.microsoft.com/office/powerpoint/2010/main" val="111358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500FECBA-99BF-4AA9-A204-6741D7EDF618}"/>
              </a:ext>
            </a:extLst>
          </p:cNvPr>
          <p:cNvSpPr/>
          <p:nvPr/>
        </p:nvSpPr>
        <p:spPr>
          <a:xfrm>
            <a:off x="2243579" y="2223493"/>
            <a:ext cx="7569292" cy="931239"/>
          </a:xfrm>
          <a:prstGeom prst="rightArrow">
            <a:avLst>
              <a:gd name="adj1" fmla="val 50000"/>
              <a:gd name="adj2" fmla="val 33881"/>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21B40"/>
              </a:solidFill>
              <a:effectLst/>
              <a:uLnTx/>
              <a:uFillTx/>
              <a:latin typeface="FS Clerkenwell Light"/>
              <a:ea typeface="+mn-ea"/>
              <a:cs typeface="+mn-cs"/>
            </a:endParaRPr>
          </a:p>
        </p:txBody>
      </p:sp>
      <p:sp>
        <p:nvSpPr>
          <p:cNvPr id="4" name="Title 4">
            <a:extLst>
              <a:ext uri="{FF2B5EF4-FFF2-40B4-BE49-F238E27FC236}">
                <a16:creationId xmlns:a16="http://schemas.microsoft.com/office/drawing/2014/main" id="{A1AFC2F2-5425-4737-9360-54B1A2B93096}"/>
              </a:ext>
            </a:extLst>
          </p:cNvPr>
          <p:cNvSpPr txBox="1">
            <a:spLocks/>
          </p:cNvSpPr>
          <p:nvPr/>
        </p:nvSpPr>
        <p:spPr>
          <a:xfrm>
            <a:off x="1287896" y="447862"/>
            <a:ext cx="9229724" cy="571505"/>
          </a:xfrm>
          <a:prstGeom prst="rect">
            <a:avLst/>
          </a:prstGeom>
        </p:spPr>
        <p:txBody>
          <a:bodyPr vert="horz" lIns="91440" tIns="45721" rIns="91440" bIns="45721"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B70D50"/>
                </a:solidFill>
                <a:effectLst/>
                <a:uLnTx/>
                <a:uFillTx/>
                <a:latin typeface="FS Clerkenwell"/>
                <a:ea typeface="+mj-ea"/>
                <a:cs typeface="+mj-cs"/>
              </a:rPr>
              <a:t>Financial </a:t>
            </a:r>
            <a:r>
              <a:rPr lang="en-GB" sz="2800">
                <a:solidFill>
                  <a:srgbClr val="B70D50"/>
                </a:solidFill>
                <a:latin typeface="FS Clerkenwell"/>
              </a:rPr>
              <a:t>Support Logic Model + Context &amp; Assumptions</a:t>
            </a:r>
            <a:endParaRPr kumimoji="0" lang="en-GB" sz="2800" b="1" i="0" u="none" strike="noStrike" kern="1200" cap="none" spc="0" normalizeH="0" baseline="0" noProof="0">
              <a:ln>
                <a:noFill/>
              </a:ln>
              <a:solidFill>
                <a:srgbClr val="B70D50"/>
              </a:solidFill>
              <a:effectLst/>
              <a:uLnTx/>
              <a:uFillTx/>
              <a:latin typeface="FS Clerkenwell"/>
              <a:ea typeface="+mj-ea"/>
              <a:cs typeface="+mj-cs"/>
            </a:endParaRPr>
          </a:p>
        </p:txBody>
      </p:sp>
      <p:sp>
        <p:nvSpPr>
          <p:cNvPr id="19" name="Rectangle 18">
            <a:extLst>
              <a:ext uri="{FF2B5EF4-FFF2-40B4-BE49-F238E27FC236}">
                <a16:creationId xmlns:a16="http://schemas.microsoft.com/office/drawing/2014/main" id="{8B49598F-A907-4DC1-BFAA-C3DC53791807}"/>
              </a:ext>
            </a:extLst>
          </p:cNvPr>
          <p:cNvSpPr/>
          <p:nvPr/>
        </p:nvSpPr>
        <p:spPr>
          <a:xfrm rot="5400000">
            <a:off x="1057137" y="1740577"/>
            <a:ext cx="757095" cy="18868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FS Clerkenwell Light"/>
                <a:ea typeface="+mn-ea"/>
                <a:cs typeface="+mn-cs"/>
              </a:rPr>
              <a:t>Inputs </a:t>
            </a:r>
            <a:r>
              <a:rPr kumimoji="0" lang="en-GB" sz="1400" b="0" i="0" u="none" strike="noStrike" kern="1200" cap="none" spc="0" normalizeH="0" baseline="0" noProof="0">
                <a:ln>
                  <a:noFill/>
                </a:ln>
                <a:solidFill>
                  <a:srgbClr val="FFFFFF"/>
                </a:solidFill>
                <a:effectLst/>
                <a:uLnTx/>
                <a:uFillTx/>
                <a:latin typeface="FS Clerkenwell Light"/>
                <a:ea typeface="+mn-ea"/>
                <a:cs typeface="+mn-cs"/>
              </a:rPr>
              <a:t>to address the challenge, including funds and resources</a:t>
            </a:r>
          </a:p>
        </p:txBody>
      </p:sp>
      <p:sp>
        <p:nvSpPr>
          <p:cNvPr id="20" name="Rectangle 19">
            <a:extLst>
              <a:ext uri="{FF2B5EF4-FFF2-40B4-BE49-F238E27FC236}">
                <a16:creationId xmlns:a16="http://schemas.microsoft.com/office/drawing/2014/main" id="{5B35EEF2-79F8-4B8E-808E-A5DDD68B8471}"/>
              </a:ext>
            </a:extLst>
          </p:cNvPr>
          <p:cNvSpPr/>
          <p:nvPr/>
        </p:nvSpPr>
        <p:spPr>
          <a:xfrm rot="5400000">
            <a:off x="3387294" y="1740577"/>
            <a:ext cx="757095" cy="18868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FS Clerkenwell Light"/>
                <a:ea typeface="+mn-ea"/>
                <a:cs typeface="+mn-cs"/>
              </a:rPr>
              <a:t>Activities </a:t>
            </a:r>
            <a:r>
              <a:rPr kumimoji="0" lang="en-GB" sz="1400" b="0" i="0" u="none" strike="noStrike" kern="1200" cap="none" spc="0" normalizeH="0" baseline="0" noProof="0">
                <a:ln>
                  <a:noFill/>
                </a:ln>
                <a:solidFill>
                  <a:srgbClr val="FFFFFF"/>
                </a:solidFill>
                <a:effectLst/>
                <a:uLnTx/>
                <a:uFillTx/>
                <a:latin typeface="FS Clerkenwell Light"/>
                <a:ea typeface="+mn-ea"/>
                <a:cs typeface="+mn-cs"/>
              </a:rPr>
              <a:t>to bring about change</a:t>
            </a:r>
          </a:p>
        </p:txBody>
      </p:sp>
      <p:sp>
        <p:nvSpPr>
          <p:cNvPr id="21" name="Rectangle 20">
            <a:extLst>
              <a:ext uri="{FF2B5EF4-FFF2-40B4-BE49-F238E27FC236}">
                <a16:creationId xmlns:a16="http://schemas.microsoft.com/office/drawing/2014/main" id="{B2EC0909-2A95-4804-838E-9125A4D1E024}"/>
              </a:ext>
            </a:extLst>
          </p:cNvPr>
          <p:cNvSpPr/>
          <p:nvPr/>
        </p:nvSpPr>
        <p:spPr>
          <a:xfrm>
            <a:off x="492242" y="3243625"/>
            <a:ext cx="1886886" cy="3498178"/>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FS Clerkenwell Light"/>
              </a:rPr>
              <a:t>Income (fees, donations, funding allowances)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srgbClr val="000000"/>
              </a:solidFill>
              <a:latin typeface="FS Clerkenwell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FS Clerkenwell Light"/>
              </a:rPr>
              <a:t>Total budget for bursary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srgbClr val="000000"/>
              </a:solidFill>
              <a:latin typeface="FS Clerkenwell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FS Clerkenwell Light"/>
                <a:ea typeface="+mn-ea"/>
                <a:cs typeface="+mn-cs"/>
              </a:rPr>
              <a:t>Staff</a:t>
            </a:r>
            <a:r>
              <a:rPr lang="en-GB" sz="1400">
                <a:solidFill>
                  <a:srgbClr val="000000"/>
                </a:solidFill>
                <a:latin typeface="FS Clerkenwell Light"/>
              </a:rPr>
              <a:t> times (bursary design, promotion, applications, evidence gathering, payments)</a:t>
            </a:r>
          </a:p>
        </p:txBody>
      </p:sp>
      <p:sp>
        <p:nvSpPr>
          <p:cNvPr id="22" name="Rectangle 21">
            <a:extLst>
              <a:ext uri="{FF2B5EF4-FFF2-40B4-BE49-F238E27FC236}">
                <a16:creationId xmlns:a16="http://schemas.microsoft.com/office/drawing/2014/main" id="{B4144906-9FB2-494B-90F8-5177F3087FD6}"/>
              </a:ext>
            </a:extLst>
          </p:cNvPr>
          <p:cNvSpPr/>
          <p:nvPr/>
        </p:nvSpPr>
        <p:spPr>
          <a:xfrm>
            <a:off x="2822400" y="3282074"/>
            <a:ext cx="1886885" cy="3459729"/>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FS Clerkenwell Light"/>
              </a:rPr>
              <a:t>Design and Implement a Financial support Bursary Scheme for students who can evidence financial hardship</a:t>
            </a:r>
            <a:endParaRPr kumimoji="0" lang="en-GB" sz="1400" b="0" i="0" u="none" strike="noStrike" kern="1200" cap="none" spc="0" normalizeH="0" baseline="0" noProof="0">
              <a:ln>
                <a:noFill/>
              </a:ln>
              <a:solidFill>
                <a:srgbClr val="000000"/>
              </a:solidFill>
              <a:effectLst/>
              <a:uLnTx/>
              <a:uFillTx/>
              <a:latin typeface="FS Clerkenwell Light"/>
              <a:ea typeface="+mn-ea"/>
              <a:cs typeface="+mn-cs"/>
            </a:endParaRPr>
          </a:p>
        </p:txBody>
      </p:sp>
      <p:sp>
        <p:nvSpPr>
          <p:cNvPr id="23" name="Rectangle 22">
            <a:extLst>
              <a:ext uri="{FF2B5EF4-FFF2-40B4-BE49-F238E27FC236}">
                <a16:creationId xmlns:a16="http://schemas.microsoft.com/office/drawing/2014/main" id="{53265A68-EAE9-4335-BF41-73D8C2C42DC9}"/>
              </a:ext>
            </a:extLst>
          </p:cNvPr>
          <p:cNvSpPr/>
          <p:nvPr/>
        </p:nvSpPr>
        <p:spPr>
          <a:xfrm rot="5400000">
            <a:off x="5717452" y="1722314"/>
            <a:ext cx="757095" cy="18868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FS Clerkenwell Light"/>
                <a:ea typeface="+mn-ea"/>
                <a:cs typeface="+mn-cs"/>
              </a:rPr>
              <a:t>Outputs, </a:t>
            </a:r>
            <a:r>
              <a:rPr kumimoji="0" lang="en-GB" sz="1400" b="0" i="0" u="none" strike="noStrike" kern="1200" cap="none" spc="0" normalizeH="0" baseline="0" noProof="0">
                <a:ln>
                  <a:noFill/>
                </a:ln>
                <a:solidFill>
                  <a:srgbClr val="FFFFFF"/>
                </a:solidFill>
                <a:effectLst/>
                <a:uLnTx/>
                <a:uFillTx/>
                <a:latin typeface="FS Clerkenwell Light"/>
                <a:ea typeface="+mn-ea"/>
                <a:cs typeface="+mn-cs"/>
              </a:rPr>
              <a:t>which are the deliverables and milestones</a:t>
            </a:r>
          </a:p>
        </p:txBody>
      </p:sp>
      <p:sp>
        <p:nvSpPr>
          <p:cNvPr id="24" name="Rectangle 23">
            <a:extLst>
              <a:ext uri="{FF2B5EF4-FFF2-40B4-BE49-F238E27FC236}">
                <a16:creationId xmlns:a16="http://schemas.microsoft.com/office/drawing/2014/main" id="{4664E779-7019-447C-8271-376DF69B56BB}"/>
              </a:ext>
            </a:extLst>
          </p:cNvPr>
          <p:cNvSpPr/>
          <p:nvPr/>
        </p:nvSpPr>
        <p:spPr>
          <a:xfrm>
            <a:off x="5152557" y="3282073"/>
            <a:ext cx="1886886" cy="3459729"/>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1400">
                <a:solidFill>
                  <a:srgbClr val="000000"/>
                </a:solidFill>
              </a:rPr>
              <a:t>X students apply for financial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ea typeface="+mn-ea"/>
                <a:cs typeface="+mn-cs"/>
              </a:rPr>
              <a:t>X students receive financial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ea typeface="+mn-ea"/>
              <a:cs typeface="+mn-cs"/>
            </a:endParaRPr>
          </a:p>
          <a:p>
            <a:pPr>
              <a:defRPr/>
            </a:pPr>
            <a:r>
              <a:rPr lang="en-GB" sz="1400">
                <a:solidFill>
                  <a:srgbClr val="000000"/>
                </a:solidFill>
              </a:rPr>
              <a:t>X amount of money is distributed to students </a:t>
            </a:r>
          </a:p>
          <a:p>
            <a:pPr>
              <a:defRPr/>
            </a:pPr>
            <a:endParaRPr lang="en-GB" sz="140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FS Clerkenwell Light"/>
              <a:ea typeface="+mn-ea"/>
              <a:cs typeface="+mn-cs"/>
            </a:endParaRPr>
          </a:p>
        </p:txBody>
      </p:sp>
      <p:sp>
        <p:nvSpPr>
          <p:cNvPr id="35" name="Rectangle 34">
            <a:extLst>
              <a:ext uri="{FF2B5EF4-FFF2-40B4-BE49-F238E27FC236}">
                <a16:creationId xmlns:a16="http://schemas.microsoft.com/office/drawing/2014/main" id="{A229283F-2D88-490E-A8FE-B912D73942B7}"/>
              </a:ext>
            </a:extLst>
          </p:cNvPr>
          <p:cNvSpPr/>
          <p:nvPr/>
        </p:nvSpPr>
        <p:spPr>
          <a:xfrm rot="5400000">
            <a:off x="8047610" y="1756138"/>
            <a:ext cx="757095" cy="18868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FS Clerkenwell Light"/>
                <a:ea typeface="+mn-ea"/>
                <a:cs typeface="+mn-cs"/>
              </a:rPr>
              <a:t>Outcomes, </a:t>
            </a:r>
            <a:r>
              <a:rPr kumimoji="0" lang="en-GB" sz="1400" b="0" i="0" u="none" strike="noStrike" kern="1200" cap="none" spc="0" normalizeH="0" baseline="0" noProof="0">
                <a:ln>
                  <a:noFill/>
                </a:ln>
                <a:solidFill>
                  <a:srgbClr val="FFFFFF"/>
                </a:solidFill>
                <a:effectLst/>
                <a:uLnTx/>
                <a:uFillTx/>
                <a:latin typeface="FS Clerkenwell Light"/>
                <a:ea typeface="+mn-ea"/>
                <a:cs typeface="+mn-cs"/>
              </a:rPr>
              <a:t>the short &amp; medium term results/change</a:t>
            </a:r>
          </a:p>
        </p:txBody>
      </p:sp>
      <p:sp>
        <p:nvSpPr>
          <p:cNvPr id="37" name="Rectangle 36">
            <a:extLst>
              <a:ext uri="{FF2B5EF4-FFF2-40B4-BE49-F238E27FC236}">
                <a16:creationId xmlns:a16="http://schemas.microsoft.com/office/drawing/2014/main" id="{BB7C458A-75A2-4D05-9882-F4221A94320A}"/>
              </a:ext>
            </a:extLst>
          </p:cNvPr>
          <p:cNvSpPr/>
          <p:nvPr/>
        </p:nvSpPr>
        <p:spPr>
          <a:xfrm>
            <a:off x="7482715" y="3258185"/>
            <a:ext cx="1886886" cy="1677148"/>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kumimoji="0" lang="en-GB" sz="1200" b="1" i="0" u="none" strike="noStrike" kern="1200" cap="none" spc="0" normalizeH="0" baseline="0" noProof="0">
                <a:ln>
                  <a:noFill/>
                </a:ln>
                <a:solidFill>
                  <a:srgbClr val="000000"/>
                </a:solidFill>
                <a:effectLst/>
                <a:uLnTx/>
                <a:uFillTx/>
                <a:latin typeface="FS Clerkenwell Light"/>
                <a:ea typeface="+mn-ea"/>
                <a:cs typeface="+mn-cs"/>
              </a:rPr>
              <a:t>Short: </a:t>
            </a:r>
          </a:p>
          <a:p>
            <a:pPr>
              <a:defRPr/>
            </a:pPr>
            <a:r>
              <a:rPr kumimoji="0" lang="en-GB" sz="1200" i="0" u="none" strike="noStrike" kern="1200" cap="none" spc="0" normalizeH="0" baseline="0" noProof="0">
                <a:ln>
                  <a:noFill/>
                </a:ln>
                <a:solidFill>
                  <a:srgbClr val="000000"/>
                </a:solidFill>
                <a:effectLst/>
                <a:uLnTx/>
                <a:uFillTx/>
                <a:latin typeface="FS Clerkenwell Light"/>
                <a:ea typeface="+mn-ea"/>
                <a:cs typeface="+mn-cs"/>
              </a:rPr>
              <a:t>All students </a:t>
            </a:r>
            <a:r>
              <a:rPr kumimoji="0" lang="en-GB" sz="1200" b="0" i="0" u="none" strike="noStrike" kern="1200" cap="none" spc="0" normalizeH="0" baseline="0" noProof="0">
                <a:ln>
                  <a:noFill/>
                </a:ln>
                <a:solidFill>
                  <a:srgbClr val="000000"/>
                </a:solidFill>
                <a:effectLst/>
                <a:uLnTx/>
                <a:uFillTx/>
                <a:latin typeface="FS Clerkenwell Light"/>
                <a:ea typeface="+mn-ea"/>
                <a:cs typeface="+mn-cs"/>
              </a:rPr>
              <a:t>are aware of and understand the financial </a:t>
            </a:r>
            <a:r>
              <a:rPr lang="en-GB" sz="1200">
                <a:solidFill>
                  <a:srgbClr val="000000"/>
                </a:solidFill>
              </a:rPr>
              <a:t>support offer</a:t>
            </a:r>
          </a:p>
          <a:p>
            <a:pPr>
              <a:defRPr/>
            </a:pPr>
            <a:endParaRPr lang="en-GB" sz="1200">
              <a:solidFill>
                <a:srgbClr val="000000"/>
              </a:solidFill>
            </a:endParaRPr>
          </a:p>
          <a:p>
            <a:pPr>
              <a:defRPr/>
            </a:pPr>
            <a:r>
              <a:rPr lang="en-GB" sz="1200">
                <a:solidFill>
                  <a:srgbClr val="000000"/>
                </a:solidFill>
              </a:rPr>
              <a:t>Financial support is used by students to pay for living costs and/or university costs and/or leisure activities</a:t>
            </a:r>
            <a:endParaRPr lang="en-GB" sz="1200" b="1">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FS Clerkenwell Light"/>
              <a:ea typeface="+mn-ea"/>
              <a:cs typeface="+mn-cs"/>
            </a:endParaRPr>
          </a:p>
        </p:txBody>
      </p:sp>
      <p:sp>
        <p:nvSpPr>
          <p:cNvPr id="39" name="Rectangle 38">
            <a:extLst>
              <a:ext uri="{FF2B5EF4-FFF2-40B4-BE49-F238E27FC236}">
                <a16:creationId xmlns:a16="http://schemas.microsoft.com/office/drawing/2014/main" id="{5008ADB1-AD24-4245-9183-FD0AC1B99ABE}"/>
              </a:ext>
            </a:extLst>
          </p:cNvPr>
          <p:cNvSpPr/>
          <p:nvPr/>
        </p:nvSpPr>
        <p:spPr>
          <a:xfrm rot="5400000">
            <a:off x="10377767" y="1740577"/>
            <a:ext cx="757095" cy="18868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FS Clerkenwell Light"/>
                <a:ea typeface="+mn-ea"/>
                <a:cs typeface="+mn-cs"/>
              </a:rPr>
              <a:t>Impact, </a:t>
            </a:r>
            <a:r>
              <a:rPr kumimoji="0" lang="en-GB" sz="1400" b="0" i="0" u="none" strike="noStrike" kern="1200" cap="none" spc="0" normalizeH="0" baseline="0" noProof="0">
                <a:ln>
                  <a:noFill/>
                </a:ln>
                <a:solidFill>
                  <a:srgbClr val="FFFFFF"/>
                </a:solidFill>
                <a:effectLst/>
                <a:uLnTx/>
                <a:uFillTx/>
                <a:latin typeface="FS Clerkenwell Light"/>
                <a:ea typeface="+mn-ea"/>
                <a:cs typeface="+mn-cs"/>
              </a:rPr>
              <a:t>the long term results/change</a:t>
            </a:r>
            <a:endParaRPr kumimoji="0" lang="en-GB" sz="1400" b="1" i="0" u="none" strike="noStrike" kern="1200" cap="none" spc="0" normalizeH="0" baseline="0" noProof="0">
              <a:ln>
                <a:noFill/>
              </a:ln>
              <a:solidFill>
                <a:srgbClr val="FFFFFF"/>
              </a:solidFill>
              <a:effectLst/>
              <a:uLnTx/>
              <a:uFillTx/>
              <a:latin typeface="FS Clerkenwell Light"/>
              <a:ea typeface="+mn-ea"/>
              <a:cs typeface="+mn-cs"/>
            </a:endParaRPr>
          </a:p>
        </p:txBody>
      </p:sp>
      <p:sp>
        <p:nvSpPr>
          <p:cNvPr id="40" name="Rectangle 39">
            <a:extLst>
              <a:ext uri="{FF2B5EF4-FFF2-40B4-BE49-F238E27FC236}">
                <a16:creationId xmlns:a16="http://schemas.microsoft.com/office/drawing/2014/main" id="{AD6C611A-75D4-47D2-9807-935A49C8980E}"/>
              </a:ext>
            </a:extLst>
          </p:cNvPr>
          <p:cNvSpPr/>
          <p:nvPr/>
        </p:nvSpPr>
        <p:spPr>
          <a:xfrm>
            <a:off x="9812872" y="3258185"/>
            <a:ext cx="1886886" cy="3459729"/>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FS Clerkenwell Light"/>
                <a:ea typeface="+mn-ea"/>
                <a:cs typeface="+mn-cs"/>
              </a:rPr>
              <a:t>Long term impact: </a:t>
            </a:r>
            <a:r>
              <a:rPr kumimoji="0" lang="en-GB" sz="1200" b="0" i="0" u="none" strike="noStrike" kern="1200" cap="none" spc="0" normalizeH="0" baseline="0" noProof="0">
                <a:ln>
                  <a:noFill/>
                </a:ln>
                <a:solidFill>
                  <a:srgbClr val="000000"/>
                </a:solidFill>
                <a:effectLst/>
                <a:uLnTx/>
                <a:uFillTx/>
                <a:latin typeface="FS Clerkenwell Light"/>
                <a:ea typeface="+mn-ea"/>
                <a:cs typeface="+mn-cs"/>
              </a:rPr>
              <a:t>Students who have received financial support complete their year of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FS Clerkenwell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FS Clerkenwell Light"/>
                <a:ea typeface="+mn-ea"/>
                <a:cs typeface="+mn-cs"/>
              </a:rPr>
              <a:t>Students who have received financial support obtain  comparable attainment to those who did not received financial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000000"/>
              </a:solidFill>
              <a:latin typeface="FS Clerkenwell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latin typeface="FS Clerkenwell Light"/>
              </a:rPr>
              <a:t>Positive OFS feedback on APP leads to stable student fees</a:t>
            </a:r>
            <a:endParaRPr kumimoji="0" lang="en-GB" sz="1200" b="0" i="0" u="none" strike="noStrike" kern="1200" cap="none" spc="0" normalizeH="0" baseline="0" noProof="0">
              <a:ln>
                <a:noFill/>
              </a:ln>
              <a:solidFill>
                <a:srgbClr val="000000"/>
              </a:solidFill>
              <a:effectLst/>
              <a:uLnTx/>
              <a:uFillTx/>
              <a:latin typeface="FS Clerkenwell Light"/>
              <a:ea typeface="+mn-ea"/>
              <a:cs typeface="+mn-cs"/>
            </a:endParaRPr>
          </a:p>
        </p:txBody>
      </p:sp>
      <p:pic>
        <p:nvPicPr>
          <p:cNvPr id="77" name="Picture 76" descr="Text&#10;&#10;Description automatically generated">
            <a:extLst>
              <a:ext uri="{FF2B5EF4-FFF2-40B4-BE49-F238E27FC236}">
                <a16:creationId xmlns:a16="http://schemas.microsoft.com/office/drawing/2014/main" id="{77ECE988-CA7D-4342-9942-F39426B5E2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81" y="116197"/>
            <a:ext cx="1133572" cy="216977"/>
          </a:xfrm>
          <a:prstGeom prst="rect">
            <a:avLst/>
          </a:prstGeom>
        </p:spPr>
      </p:pic>
      <p:sp>
        <p:nvSpPr>
          <p:cNvPr id="55" name="Rectangle 54">
            <a:extLst>
              <a:ext uri="{FF2B5EF4-FFF2-40B4-BE49-F238E27FC236}">
                <a16:creationId xmlns:a16="http://schemas.microsoft.com/office/drawing/2014/main" id="{21DEE33D-C080-4A64-B6A0-F1B655261B4E}"/>
              </a:ext>
            </a:extLst>
          </p:cNvPr>
          <p:cNvSpPr/>
          <p:nvPr/>
        </p:nvSpPr>
        <p:spPr>
          <a:xfrm>
            <a:off x="7482714" y="5011936"/>
            <a:ext cx="1886886" cy="1729865"/>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FS Clerkenwell Light"/>
                <a:ea typeface="+mn-ea"/>
                <a:cs typeface="+mn-cs"/>
              </a:rPr>
              <a:t>Medium:</a:t>
            </a:r>
            <a:r>
              <a:rPr kumimoji="0" lang="en-GB" sz="1200" b="0" i="0" u="none" strike="noStrike" kern="1200" cap="none" spc="0" normalizeH="0" baseline="0" noProof="0">
                <a:ln>
                  <a:noFill/>
                </a:ln>
                <a:solidFill>
                  <a:srgbClr val="000000"/>
                </a:solidFill>
                <a:effectLst/>
                <a:uLnTx/>
                <a:uFillTx/>
                <a:latin typeface="FS Clerkenwell Light"/>
                <a:ea typeface="+mn-ea"/>
                <a:cs typeface="+mn-cs"/>
              </a:rPr>
              <a:t> </a:t>
            </a:r>
          </a:p>
          <a:p>
            <a:pPr>
              <a:defRPr/>
            </a:pPr>
            <a:r>
              <a:rPr lang="en-GB" sz="1200">
                <a:solidFill>
                  <a:srgbClr val="000000"/>
                </a:solidFill>
              </a:rPr>
              <a:t>Students in hardship feel that they matter and the University values them</a:t>
            </a:r>
            <a:endParaRPr lang="en-GB" sz="1200" b="1">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000000"/>
              </a:solidFill>
              <a:latin typeface="FS Clerkenwell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FS Clerkenwell Light"/>
                <a:ea typeface="+mn-ea"/>
                <a:cs typeface="+mn-cs"/>
              </a:rPr>
              <a:t>Students in hardship are able and motivated to attend and engage in their teaching and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FS Clerkenwell Light"/>
              <a:ea typeface="+mn-ea"/>
              <a:cs typeface="+mn-cs"/>
            </a:endParaRPr>
          </a:p>
        </p:txBody>
      </p:sp>
      <p:sp>
        <p:nvSpPr>
          <p:cNvPr id="62" name="Arrow: Up-Down 61">
            <a:extLst>
              <a:ext uri="{FF2B5EF4-FFF2-40B4-BE49-F238E27FC236}">
                <a16:creationId xmlns:a16="http://schemas.microsoft.com/office/drawing/2014/main" id="{8F3519CD-EAC4-4D24-BC5B-509876A843B6}"/>
              </a:ext>
            </a:extLst>
          </p:cNvPr>
          <p:cNvSpPr/>
          <p:nvPr/>
        </p:nvSpPr>
        <p:spPr>
          <a:xfrm rot="5400000">
            <a:off x="7189846" y="2593274"/>
            <a:ext cx="142463" cy="216000"/>
          </a:xfrm>
          <a:prstGeom prst="upDownArrow">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21B40"/>
              </a:solidFill>
              <a:effectLst/>
              <a:uLnTx/>
              <a:uFillTx/>
              <a:latin typeface="FS Clerkenwell Light"/>
              <a:ea typeface="+mn-ea"/>
              <a:cs typeface="+mn-cs"/>
            </a:endParaRPr>
          </a:p>
        </p:txBody>
      </p:sp>
      <p:sp>
        <p:nvSpPr>
          <p:cNvPr id="63" name="Arrow: Up-Down 62">
            <a:extLst>
              <a:ext uri="{FF2B5EF4-FFF2-40B4-BE49-F238E27FC236}">
                <a16:creationId xmlns:a16="http://schemas.microsoft.com/office/drawing/2014/main" id="{A777340E-E3FB-475E-86E9-1D780E725B19}"/>
              </a:ext>
            </a:extLst>
          </p:cNvPr>
          <p:cNvSpPr/>
          <p:nvPr/>
        </p:nvSpPr>
        <p:spPr>
          <a:xfrm rot="5400000">
            <a:off x="2529531" y="2591581"/>
            <a:ext cx="142463" cy="216000"/>
          </a:xfrm>
          <a:prstGeom prst="upDownArrow">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21B40"/>
              </a:solidFill>
              <a:effectLst/>
              <a:uLnTx/>
              <a:uFillTx/>
              <a:latin typeface="FS Clerkenwell Light"/>
              <a:ea typeface="+mn-ea"/>
              <a:cs typeface="+mn-cs"/>
            </a:endParaRPr>
          </a:p>
        </p:txBody>
      </p:sp>
      <p:sp>
        <p:nvSpPr>
          <p:cNvPr id="64" name="Arrow: Up-Down 63">
            <a:extLst>
              <a:ext uri="{FF2B5EF4-FFF2-40B4-BE49-F238E27FC236}">
                <a16:creationId xmlns:a16="http://schemas.microsoft.com/office/drawing/2014/main" id="{5CCDC7F0-3484-4E9F-8124-FB78963C694D}"/>
              </a:ext>
            </a:extLst>
          </p:cNvPr>
          <p:cNvSpPr/>
          <p:nvPr/>
        </p:nvSpPr>
        <p:spPr>
          <a:xfrm rot="5400000">
            <a:off x="4859688" y="2591581"/>
            <a:ext cx="142463" cy="216000"/>
          </a:xfrm>
          <a:prstGeom prst="upDownArrow">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21B40"/>
              </a:solidFill>
              <a:effectLst/>
              <a:uLnTx/>
              <a:uFillTx/>
              <a:latin typeface="FS Clerkenwell Light"/>
              <a:ea typeface="+mn-ea"/>
              <a:cs typeface="+mn-cs"/>
            </a:endParaRPr>
          </a:p>
        </p:txBody>
      </p:sp>
      <p:sp>
        <p:nvSpPr>
          <p:cNvPr id="3" name="Rectangle 2">
            <a:extLst>
              <a:ext uri="{FF2B5EF4-FFF2-40B4-BE49-F238E27FC236}">
                <a16:creationId xmlns:a16="http://schemas.microsoft.com/office/drawing/2014/main" id="{E7A1B50C-8D23-4E82-822D-C5281F2DBCA1}"/>
              </a:ext>
            </a:extLst>
          </p:cNvPr>
          <p:cNvSpPr/>
          <p:nvPr/>
        </p:nvSpPr>
        <p:spPr>
          <a:xfrm>
            <a:off x="492241" y="1067217"/>
            <a:ext cx="11207517" cy="1020444"/>
          </a:xfrm>
          <a:prstGeom prst="rect">
            <a:avLst/>
          </a:prstGeom>
          <a:solidFill>
            <a:srgbClr val="FFFFFF"/>
          </a:solidFill>
          <a:ln w="28575">
            <a:solidFill>
              <a:schemeClr val="bg1"/>
            </a:solidFill>
          </a:ln>
        </p:spPr>
        <p:style>
          <a:lnRef idx="2">
            <a:schemeClr val="dk1"/>
          </a:lnRef>
          <a:fillRef idx="1">
            <a:schemeClr val="lt1"/>
          </a:fillRef>
          <a:effectRef idx="0">
            <a:schemeClr val="dk1"/>
          </a:effectRef>
          <a:fontRef idx="minor">
            <a:schemeClr val="dk1"/>
          </a:fontRef>
        </p:style>
        <p:txBody>
          <a:bodyPr rtlCol="0" anchor="t"/>
          <a:lstStyle/>
          <a:p>
            <a:pPr lvl="0">
              <a:defRPr/>
            </a:pPr>
            <a:r>
              <a:rPr kumimoji="0" lang="en-GB" sz="1200" b="0" i="0" u="none" strike="noStrike" kern="1200" cap="none" spc="0" normalizeH="0" baseline="0" noProof="0">
                <a:ln>
                  <a:noFill/>
                </a:ln>
                <a:solidFill>
                  <a:srgbClr val="621B40"/>
                </a:solidFill>
                <a:effectLst/>
                <a:uLnTx/>
                <a:uFillTx/>
                <a:latin typeface="FS Clerkenwell Light"/>
                <a:ea typeface="+mn-ea"/>
                <a:cs typeface="+mn-cs"/>
              </a:rPr>
              <a:t>Context</a:t>
            </a:r>
            <a:r>
              <a:rPr lang="en-GB" sz="1200">
                <a:solidFill>
                  <a:srgbClr val="621B40"/>
                </a:solidFill>
              </a:rPr>
              <a:t>: 60% of students at the </a:t>
            </a:r>
            <a:r>
              <a:rPr kumimoji="0" lang="en-GB" sz="1200" b="0" i="0" u="none" strike="noStrike" kern="1200" cap="none" spc="0" normalizeH="0" baseline="0" noProof="0">
                <a:ln>
                  <a:noFill/>
                </a:ln>
                <a:solidFill>
                  <a:srgbClr val="621B40"/>
                </a:solidFill>
                <a:effectLst/>
                <a:uLnTx/>
                <a:uFillTx/>
                <a:latin typeface="FS Clerkenwell Light"/>
                <a:ea typeface="+mn-ea"/>
                <a:cs typeface="+mn-cs"/>
              </a:rPr>
              <a:t>University of Magic Enterprise are from under represented groups.  The institution has seen an increase in student withdrawals over the last 12 months and is looking for an intervention which will address this.  They consult the evidence and conclude that a financial support bursary for students in financial disadvantage would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621B40"/>
              </a:solidFill>
              <a:effectLst/>
              <a:uLnTx/>
              <a:uFillTx/>
              <a:latin typeface="FS Clerkenwell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621B40"/>
                </a:solidFill>
                <a:effectLst/>
                <a:uLnTx/>
                <a:uFillTx/>
                <a:latin typeface="FS Clerkenwell Light"/>
                <a:ea typeface="+mn-ea"/>
                <a:cs typeface="+mn-cs"/>
              </a:rPr>
              <a:t>Assumptions: Financial hardship exists for some students and not others; f</a:t>
            </a:r>
            <a:r>
              <a:rPr lang="en-GB" sz="1200" err="1">
                <a:solidFill>
                  <a:srgbClr val="621B40"/>
                </a:solidFill>
                <a:latin typeface="FS Clerkenwell Light"/>
              </a:rPr>
              <a:t>inancial</a:t>
            </a:r>
            <a:r>
              <a:rPr lang="en-GB" sz="1200">
                <a:solidFill>
                  <a:srgbClr val="621B40"/>
                </a:solidFill>
                <a:latin typeface="FS Clerkenwell Light"/>
              </a:rPr>
              <a:t> support reduces the need to work excessive hours and study; financial support has a psychological effect on motivation and belonging. </a:t>
            </a:r>
            <a:endParaRPr kumimoji="0" lang="en-GB" sz="1200" i="0" u="none" strike="noStrike" kern="1200" cap="none" spc="0" normalizeH="0" baseline="0" noProof="0">
              <a:ln>
                <a:noFill/>
              </a:ln>
              <a:solidFill>
                <a:srgbClr val="621B40"/>
              </a:solidFill>
              <a:effectLst/>
              <a:uLnTx/>
              <a:uFillTx/>
              <a:latin typeface="FS Clerkenwell Light"/>
              <a:ea typeface="+mn-ea"/>
              <a:cs typeface="+mn-cs"/>
            </a:endParaRPr>
          </a:p>
        </p:txBody>
      </p:sp>
    </p:spTree>
    <p:extLst>
      <p:ext uri="{BB962C8B-B14F-4D97-AF65-F5344CB8AC3E}">
        <p14:creationId xmlns:p14="http://schemas.microsoft.com/office/powerpoint/2010/main" val="3762988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785562-28D1-4EA6-BCED-9D3CA5F2BADE}"/>
              </a:ext>
            </a:extLst>
          </p:cNvPr>
          <p:cNvSpPr>
            <a:spLocks noGrp="1"/>
          </p:cNvSpPr>
          <p:nvPr>
            <p:ph type="title"/>
          </p:nvPr>
        </p:nvSpPr>
        <p:spPr>
          <a:xfrm>
            <a:off x="5021821" y="3812953"/>
            <a:ext cx="6465287" cy="2492595"/>
          </a:xfrm>
        </p:spPr>
        <p:txBody>
          <a:bodyPr vert="horz" lIns="91440" tIns="45720" rIns="91440" bIns="45720" rtlCol="0" anchor="b">
            <a:noAutofit/>
          </a:bodyPr>
          <a:lstStyle/>
          <a:p>
            <a:br>
              <a:rPr lang="en-US" sz="2400">
                <a:solidFill>
                  <a:srgbClr val="FFFFFF"/>
                </a:solidFill>
              </a:rPr>
            </a:br>
            <a:br>
              <a:rPr lang="en-US" sz="2400">
                <a:solidFill>
                  <a:srgbClr val="FFFFFF"/>
                </a:solidFill>
              </a:rPr>
            </a:br>
            <a:r>
              <a:rPr lang="en-US" sz="2400">
                <a:solidFill>
                  <a:srgbClr val="FFFFFF"/>
                </a:solidFill>
              </a:rPr>
              <a:t>TOC principles:</a:t>
            </a:r>
            <a:br>
              <a:rPr lang="en-US" sz="2400">
                <a:solidFill>
                  <a:srgbClr val="FFFFFF"/>
                </a:solidFill>
              </a:rPr>
            </a:br>
            <a:r>
              <a:rPr lang="en-US" sz="2400">
                <a:solidFill>
                  <a:srgbClr val="FFFFFF"/>
                </a:solidFill>
              </a:rPr>
              <a:t>- </a:t>
            </a:r>
            <a:r>
              <a:rPr lang="en-US" sz="2000">
                <a:solidFill>
                  <a:srgbClr val="FFFFFF"/>
                </a:solidFill>
              </a:rPr>
              <a:t>collaborative</a:t>
            </a:r>
            <a:br>
              <a:rPr lang="en-US" sz="2000">
                <a:solidFill>
                  <a:srgbClr val="FFFFFF"/>
                </a:solidFill>
              </a:rPr>
            </a:br>
            <a:r>
              <a:rPr lang="en-US" sz="2000">
                <a:solidFill>
                  <a:srgbClr val="FFFFFF"/>
                </a:solidFill>
              </a:rPr>
              <a:t>- not always linear</a:t>
            </a:r>
            <a:br>
              <a:rPr lang="en-US" sz="2000">
                <a:solidFill>
                  <a:srgbClr val="FFFFFF"/>
                </a:solidFill>
              </a:rPr>
            </a:br>
            <a:r>
              <a:rPr lang="en-US" sz="2000">
                <a:solidFill>
                  <a:srgbClr val="FFFFFF"/>
                </a:solidFill>
              </a:rPr>
              <a:t>- iterative</a:t>
            </a:r>
            <a:br>
              <a:rPr lang="en-US" sz="2000">
                <a:solidFill>
                  <a:srgbClr val="FFFFFF"/>
                </a:solidFill>
              </a:rPr>
            </a:br>
            <a:r>
              <a:rPr lang="en-US" sz="2000">
                <a:solidFill>
                  <a:srgbClr val="FFFFFF"/>
                </a:solidFill>
              </a:rPr>
              <a:t>- a minimum expectation</a:t>
            </a:r>
            <a:br>
              <a:rPr lang="en-US" sz="2000">
                <a:solidFill>
                  <a:srgbClr val="FFFFFF"/>
                </a:solidFill>
              </a:rPr>
            </a:br>
            <a:r>
              <a:rPr lang="en-US" sz="2000">
                <a:solidFill>
                  <a:srgbClr val="FFFFFF"/>
                </a:solidFill>
              </a:rPr>
              <a:t>- best conducted at the point of intervention design</a:t>
            </a:r>
            <a:br>
              <a:rPr lang="en-US" sz="2000">
                <a:solidFill>
                  <a:srgbClr val="FFFFFF"/>
                </a:solidFill>
              </a:rPr>
            </a:br>
            <a:r>
              <a:rPr lang="en-US" sz="2000">
                <a:solidFill>
                  <a:srgbClr val="FFFFFF"/>
                </a:solidFill>
              </a:rPr>
              <a:t>- must be followed by an evaluation plan</a:t>
            </a:r>
            <a:endParaRPr lang="en-US" sz="2400" kern="1200">
              <a:solidFill>
                <a:srgbClr val="FFFFFF"/>
              </a:solidFill>
              <a:latin typeface="+mj-lt"/>
              <a:ea typeface="+mj-ea"/>
              <a:cs typeface="+mj-cs"/>
            </a:endParaRPr>
          </a:p>
        </p:txBody>
      </p:sp>
      <p:pic>
        <p:nvPicPr>
          <p:cNvPr id="5" name="Picture 4" descr="Diagram&#10;&#10;Description automatically generated">
            <a:extLst>
              <a:ext uri="{FF2B5EF4-FFF2-40B4-BE49-F238E27FC236}">
                <a16:creationId xmlns:a16="http://schemas.microsoft.com/office/drawing/2014/main" id="{A86ACFBF-46BA-4670-862B-6A351F79D904}"/>
              </a:ext>
            </a:extLst>
          </p:cNvPr>
          <p:cNvPicPr>
            <a:picLocks noChangeAspect="1"/>
          </p:cNvPicPr>
          <p:nvPr/>
        </p:nvPicPr>
        <p:blipFill rotWithShape="1">
          <a:blip r:embed="rId3">
            <a:extLst>
              <a:ext uri="{28A0092B-C50C-407E-A947-70E740481C1C}">
                <a14:useLocalDpi xmlns:a14="http://schemas.microsoft.com/office/drawing/2010/main" val="0"/>
              </a:ext>
            </a:extLst>
          </a:blip>
          <a:srcRect t="2280" r="-1" b="-1"/>
          <a:stretch/>
        </p:blipFill>
        <p:spPr>
          <a:xfrm rot="10800000">
            <a:off x="158147" y="278855"/>
            <a:ext cx="4160452" cy="3049204"/>
          </a:xfrm>
          <a:prstGeom prst="rect">
            <a:avLst/>
          </a:prstGeom>
        </p:spPr>
      </p:pic>
      <p:pic>
        <p:nvPicPr>
          <p:cNvPr id="7" name="Picture 6" descr="A group of people playing cards&#10;&#10;Description automatically generated with low confidence">
            <a:extLst>
              <a:ext uri="{FF2B5EF4-FFF2-40B4-BE49-F238E27FC236}">
                <a16:creationId xmlns:a16="http://schemas.microsoft.com/office/drawing/2014/main" id="{97C6094B-C99B-47B8-AC67-9771B7DD85F7}"/>
              </a:ext>
            </a:extLst>
          </p:cNvPr>
          <p:cNvPicPr>
            <a:picLocks noChangeAspect="1"/>
          </p:cNvPicPr>
          <p:nvPr/>
        </p:nvPicPr>
        <p:blipFill rotWithShape="1">
          <a:blip r:embed="rId4">
            <a:extLst>
              <a:ext uri="{28A0092B-C50C-407E-A947-70E740481C1C}">
                <a14:useLocalDpi xmlns:a14="http://schemas.microsoft.com/office/drawing/2010/main" val="0"/>
              </a:ext>
            </a:extLst>
          </a:blip>
          <a:srcRect r="2" b="28751"/>
          <a:stretch/>
        </p:blipFill>
        <p:spPr>
          <a:xfrm>
            <a:off x="4654296" y="299363"/>
            <a:ext cx="7217085" cy="3008188"/>
          </a:xfrm>
          <a:prstGeom prst="rect">
            <a:avLst/>
          </a:prstGeom>
        </p:spPr>
      </p:pic>
      <p:cxnSp>
        <p:nvCxnSpPr>
          <p:cNvPr id="16" name="Straight Connector 15">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Picture 8" descr="People playing a board game&#10;&#10;Description automatically generated with medium confidence">
            <a:extLst>
              <a:ext uri="{FF2B5EF4-FFF2-40B4-BE49-F238E27FC236}">
                <a16:creationId xmlns:a16="http://schemas.microsoft.com/office/drawing/2014/main" id="{7F5BA535-568E-4C5F-814A-4B6242370F93}"/>
              </a:ext>
            </a:extLst>
          </p:cNvPr>
          <p:cNvPicPr>
            <a:picLocks noChangeAspect="1"/>
          </p:cNvPicPr>
          <p:nvPr/>
        </p:nvPicPr>
        <p:blipFill rotWithShape="1">
          <a:blip r:embed="rId5">
            <a:extLst>
              <a:ext uri="{28A0092B-C50C-407E-A947-70E740481C1C}">
                <a14:useLocalDpi xmlns:a14="http://schemas.microsoft.com/office/drawing/2010/main" val="0"/>
              </a:ext>
            </a:extLst>
          </a:blip>
          <a:srcRect r="-1" b="17793"/>
          <a:stretch/>
        </p:blipFill>
        <p:spPr>
          <a:xfrm>
            <a:off x="158147" y="3509963"/>
            <a:ext cx="4160452" cy="3026833"/>
          </a:xfrm>
          <a:prstGeom prst="rect">
            <a:avLst/>
          </a:prstGeom>
        </p:spPr>
      </p:pic>
    </p:spTree>
    <p:extLst>
      <p:ext uri="{BB962C8B-B14F-4D97-AF65-F5344CB8AC3E}">
        <p14:creationId xmlns:p14="http://schemas.microsoft.com/office/powerpoint/2010/main" val="2669106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1AB22-3C63-472F-A75B-649C682109F6}"/>
              </a:ext>
            </a:extLst>
          </p:cNvPr>
          <p:cNvSpPr>
            <a:spLocks noGrp="1"/>
          </p:cNvSpPr>
          <p:nvPr>
            <p:ph type="title"/>
          </p:nvPr>
        </p:nvSpPr>
        <p:spPr/>
        <p:txBody>
          <a:bodyPr>
            <a:normAutofit fontScale="90000"/>
          </a:bodyPr>
          <a:lstStyle/>
          <a:p>
            <a:r>
              <a:rPr lang="en-GB" sz="4900"/>
              <a:t>How is Hallam using a </a:t>
            </a:r>
            <a:r>
              <a:rPr lang="en-GB" sz="4900" err="1"/>
              <a:t>ToC</a:t>
            </a:r>
            <a:r>
              <a:rPr lang="en-GB" sz="4900"/>
              <a:t>?</a:t>
            </a:r>
            <a:br>
              <a:rPr lang="en-GB" sz="2000"/>
            </a:br>
            <a:r>
              <a:rPr lang="en-GB" sz="2000">
                <a:hlinkClick r:id="rId3"/>
              </a:rPr>
              <a:t>https://blog.shu.ac.uk/steer/2022/02/18/everybodys-talking-abouttheory-of-change/</a:t>
            </a:r>
            <a:endParaRPr lang="en-GB"/>
          </a:p>
        </p:txBody>
      </p:sp>
      <p:sp>
        <p:nvSpPr>
          <p:cNvPr id="3" name="Text Placeholder 2">
            <a:extLst>
              <a:ext uri="{FF2B5EF4-FFF2-40B4-BE49-F238E27FC236}">
                <a16:creationId xmlns:a16="http://schemas.microsoft.com/office/drawing/2014/main" id="{D67C702A-7EE4-4968-BCFB-5B8256182017}"/>
              </a:ext>
            </a:extLst>
          </p:cNvPr>
          <p:cNvSpPr>
            <a:spLocks noGrp="1"/>
          </p:cNvSpPr>
          <p:nvPr>
            <p:ph type="body" idx="1"/>
          </p:nvPr>
        </p:nvSpPr>
        <p:spPr/>
        <p:txBody>
          <a:bodyPr>
            <a:normAutofit/>
          </a:bodyPr>
          <a:lstStyle/>
          <a:p>
            <a:endParaRPr lang="en-GB"/>
          </a:p>
          <a:p>
            <a:endParaRPr lang="en-GB"/>
          </a:p>
          <a:p>
            <a:endParaRPr lang="en-GB"/>
          </a:p>
          <a:p>
            <a:endParaRPr lang="en-GB">
              <a:hlinkClick r:id="rId3"/>
            </a:endParaRPr>
          </a:p>
          <a:p>
            <a:endParaRPr lang="en-GB">
              <a:hlinkClick r:id="rId3"/>
            </a:endParaRPr>
          </a:p>
          <a:p>
            <a:endParaRPr lang="en-GB">
              <a:hlinkClick r:id="rId3"/>
            </a:endParaRPr>
          </a:p>
          <a:p>
            <a:endParaRPr lang="en-GB">
              <a:hlinkClick r:id="rId3"/>
            </a:endParaRPr>
          </a:p>
          <a:p>
            <a:endParaRPr lang="en-GB">
              <a:hlinkClick r:id="rId3"/>
            </a:endParaRPr>
          </a:p>
          <a:p>
            <a:endParaRPr lang="en-GB"/>
          </a:p>
          <a:p>
            <a:endParaRPr lang="en-GB"/>
          </a:p>
          <a:p>
            <a:endParaRPr lang="en-GB"/>
          </a:p>
          <a:p>
            <a:endParaRPr lang="en-GB"/>
          </a:p>
        </p:txBody>
      </p:sp>
      <p:graphicFrame>
        <p:nvGraphicFramePr>
          <p:cNvPr id="4" name="Table 4">
            <a:extLst>
              <a:ext uri="{FF2B5EF4-FFF2-40B4-BE49-F238E27FC236}">
                <a16:creationId xmlns:a16="http://schemas.microsoft.com/office/drawing/2014/main" id="{3481BBF3-A8E4-4FCB-A231-477725D027B9}"/>
              </a:ext>
            </a:extLst>
          </p:cNvPr>
          <p:cNvGraphicFramePr>
            <a:graphicFrameLocks noGrp="1"/>
          </p:cNvGraphicFramePr>
          <p:nvPr>
            <p:extLst>
              <p:ext uri="{D42A27DB-BD31-4B8C-83A1-F6EECF244321}">
                <p14:modId xmlns:p14="http://schemas.microsoft.com/office/powerpoint/2010/main" val="1448495617"/>
              </p:ext>
            </p:extLst>
          </p:nvPr>
        </p:nvGraphicFramePr>
        <p:xfrm>
          <a:off x="267668" y="2069913"/>
          <a:ext cx="11656662" cy="4424680"/>
        </p:xfrm>
        <a:graphic>
          <a:graphicData uri="http://schemas.openxmlformats.org/drawingml/2006/table">
            <a:tbl>
              <a:tblPr firstRow="1" bandRow="1">
                <a:tableStyleId>{5C22544A-7EE6-4342-B048-85BDC9FD1C3A}</a:tableStyleId>
              </a:tblPr>
              <a:tblGrid>
                <a:gridCol w="3885554">
                  <a:extLst>
                    <a:ext uri="{9D8B030D-6E8A-4147-A177-3AD203B41FA5}">
                      <a16:colId xmlns:a16="http://schemas.microsoft.com/office/drawing/2014/main" val="869720786"/>
                    </a:ext>
                  </a:extLst>
                </a:gridCol>
                <a:gridCol w="3885554">
                  <a:extLst>
                    <a:ext uri="{9D8B030D-6E8A-4147-A177-3AD203B41FA5}">
                      <a16:colId xmlns:a16="http://schemas.microsoft.com/office/drawing/2014/main" val="1029696610"/>
                    </a:ext>
                  </a:extLst>
                </a:gridCol>
                <a:gridCol w="3885554">
                  <a:extLst>
                    <a:ext uri="{9D8B030D-6E8A-4147-A177-3AD203B41FA5}">
                      <a16:colId xmlns:a16="http://schemas.microsoft.com/office/drawing/2014/main" val="1472926271"/>
                    </a:ext>
                  </a:extLst>
                </a:gridCol>
              </a:tblGrid>
              <a:tr h="370840">
                <a:tc>
                  <a:txBody>
                    <a:bodyPr/>
                    <a:lstStyle/>
                    <a:p>
                      <a:pPr algn="ctr"/>
                      <a:r>
                        <a:rPr lang="en-GB"/>
                        <a:t>ACCESS</a:t>
                      </a:r>
                    </a:p>
                  </a:txBody>
                  <a:tcPr/>
                </a:tc>
                <a:tc>
                  <a:txBody>
                    <a:bodyPr/>
                    <a:lstStyle/>
                    <a:p>
                      <a:pPr algn="ctr"/>
                      <a:r>
                        <a:rPr lang="en-GB"/>
                        <a:t>SUCCESS (ATTAINMENT/RETENTION)</a:t>
                      </a:r>
                    </a:p>
                  </a:txBody>
                  <a:tcPr/>
                </a:tc>
                <a:tc>
                  <a:txBody>
                    <a:bodyPr/>
                    <a:lstStyle/>
                    <a:p>
                      <a:pPr algn="ctr"/>
                      <a:r>
                        <a:rPr lang="en-GB"/>
                        <a:t>PROGRESSION</a:t>
                      </a:r>
                    </a:p>
                  </a:txBody>
                  <a:tcPr/>
                </a:tc>
                <a:extLst>
                  <a:ext uri="{0D108BD9-81ED-4DB2-BD59-A6C34878D82A}">
                    <a16:rowId xmlns:a16="http://schemas.microsoft.com/office/drawing/2014/main" val="2205754548"/>
                  </a:ext>
                </a:extLst>
              </a:tr>
              <a:tr h="370840">
                <a:tc>
                  <a:txBody>
                    <a:bodyPr/>
                    <a:lstStyle/>
                    <a:p>
                      <a:r>
                        <a:rPr lang="en-GB" sz="2000" b="1" i="0" kern="1200">
                          <a:solidFill>
                            <a:schemeClr val="dk1"/>
                          </a:solidFill>
                          <a:effectLst/>
                          <a:latin typeface="+mn-lt"/>
                          <a:ea typeface="+mn-ea"/>
                          <a:cs typeface="+mn-cs"/>
                        </a:rPr>
                        <a:t>The Hallam Skills Series </a:t>
                      </a:r>
                    </a:p>
                    <a:p>
                      <a:pPr marL="285750" indent="-285750">
                        <a:buFontTx/>
                        <a:buChar char="-"/>
                      </a:pPr>
                      <a:r>
                        <a:rPr lang="en-GB" sz="2000" b="0" i="0" kern="1200">
                          <a:solidFill>
                            <a:schemeClr val="dk1"/>
                          </a:solidFill>
                          <a:effectLst/>
                          <a:latin typeface="+mn-lt"/>
                          <a:ea typeface="+mn-ea"/>
                          <a:cs typeface="+mn-cs"/>
                        </a:rPr>
                        <a:t>Outreach initiative created to support the development of essential life skills, starting in Y9 all the way though to Y11.</a:t>
                      </a:r>
                    </a:p>
                    <a:p>
                      <a:pPr marL="285750" indent="-285750">
                        <a:buFontTx/>
                        <a:buChar char="-"/>
                      </a:pPr>
                      <a:r>
                        <a:rPr lang="en-GB" sz="2000" b="0" i="0" kern="1200">
                          <a:solidFill>
                            <a:schemeClr val="dk1"/>
                          </a:solidFill>
                          <a:effectLst/>
                          <a:latin typeface="+mn-lt"/>
                          <a:ea typeface="+mn-ea"/>
                          <a:cs typeface="+mn-cs"/>
                        </a:rPr>
                        <a:t>Definition of outcomes – short term (throughout HSS), medium term (from year one of HSS) and longer term (post HSS) – and guiding measurement and evidence and evaluation planning.</a:t>
                      </a:r>
                      <a:endParaRPr lang="en-GB" sz="2000"/>
                    </a:p>
                  </a:txBody>
                  <a:tcPr/>
                </a:tc>
                <a:tc>
                  <a:txBody>
                    <a:bodyPr/>
                    <a:lstStyle/>
                    <a:p>
                      <a:r>
                        <a:rPr lang="en-GB" sz="2000" b="1"/>
                        <a:t>PG Academic Advising Models</a:t>
                      </a:r>
                    </a:p>
                    <a:p>
                      <a:pPr marL="285750" indent="-285750">
                        <a:buFontTx/>
                        <a:buChar char="-"/>
                      </a:pPr>
                      <a:r>
                        <a:rPr lang="en-GB" sz="2000" b="0" i="0" kern="1200">
                          <a:solidFill>
                            <a:schemeClr val="dk1"/>
                          </a:solidFill>
                          <a:effectLst/>
                          <a:latin typeface="+mn-lt"/>
                          <a:ea typeface="+mn-ea"/>
                          <a:cs typeface="+mn-cs"/>
                        </a:rPr>
                        <a:t>Developing evidence-informed models of PGT academic advising</a:t>
                      </a:r>
                    </a:p>
                    <a:p>
                      <a:pPr marL="285750" indent="-285750">
                        <a:buFontTx/>
                        <a:buChar char="-"/>
                      </a:pPr>
                      <a:r>
                        <a:rPr lang="en-GB" sz="2000" b="0" i="0" kern="1200">
                          <a:solidFill>
                            <a:schemeClr val="dk1"/>
                          </a:solidFill>
                          <a:effectLst/>
                          <a:latin typeface="+mn-lt"/>
                          <a:ea typeface="+mn-ea"/>
                          <a:cs typeface="+mn-cs"/>
                        </a:rPr>
                        <a:t>ToC at the outset of design, implementation, and ongoing evaluation of the impact of these approaches.  </a:t>
                      </a:r>
                    </a:p>
                    <a:p>
                      <a:pPr marL="285750" indent="-285750">
                        <a:buFontTx/>
                        <a:buChar char="-"/>
                      </a:pPr>
                      <a:r>
                        <a:rPr lang="en-GB" sz="2000" b="0" i="0" kern="1200">
                          <a:solidFill>
                            <a:schemeClr val="dk1"/>
                          </a:solidFill>
                          <a:effectLst/>
                          <a:latin typeface="+mn-lt"/>
                          <a:ea typeface="+mn-ea"/>
                          <a:cs typeface="+mn-cs"/>
                        </a:rPr>
                        <a:t>This ToC was co-constructed by a PG AA Evaluation Working Group.</a:t>
                      </a:r>
                      <a:endParaRPr lang="en-GB" sz="2000"/>
                    </a:p>
                  </a:txBody>
                  <a:tcPr/>
                </a:tc>
                <a:tc>
                  <a:txBody>
                    <a:bodyPr/>
                    <a:lstStyle/>
                    <a:p>
                      <a:r>
                        <a:rPr lang="en-GB" sz="2000" b="1"/>
                        <a:t>Class 2021+</a:t>
                      </a:r>
                    </a:p>
                    <a:p>
                      <a:pPr marL="285750" indent="-285750">
                        <a:buFontTx/>
                        <a:buChar char="-"/>
                      </a:pPr>
                      <a:r>
                        <a:rPr lang="en-GB" sz="2000" b="0" i="0" kern="1200">
                          <a:solidFill>
                            <a:schemeClr val="dk1"/>
                          </a:solidFill>
                          <a:effectLst/>
                          <a:latin typeface="+mn-lt"/>
                          <a:ea typeface="+mn-ea"/>
                          <a:cs typeface="+mn-cs"/>
                        </a:rPr>
                        <a:t>8 component interventions to support all students as they transitioned to graduate employment or further study. </a:t>
                      </a:r>
                    </a:p>
                    <a:p>
                      <a:pPr marL="285750" indent="-285750">
                        <a:buFontTx/>
                        <a:buChar char="-"/>
                      </a:pPr>
                      <a:r>
                        <a:rPr lang="en-GB" sz="2000" b="0" i="0" kern="1200">
                          <a:solidFill>
                            <a:schemeClr val="dk1"/>
                          </a:solidFill>
                          <a:effectLst/>
                          <a:latin typeface="+mn-lt"/>
                          <a:ea typeface="+mn-ea"/>
                          <a:cs typeface="+mn-cs"/>
                        </a:rPr>
                        <a:t>ToC that identified clear and measurable outcomes focused on changes in awareness, knowledge, skills or behaviours of participants and stakeholders. </a:t>
                      </a:r>
                    </a:p>
                    <a:p>
                      <a:pPr marL="285750" indent="-285750">
                        <a:buFontTx/>
                        <a:buChar char="-"/>
                      </a:pPr>
                      <a:r>
                        <a:rPr lang="en-GB" sz="2000" b="1" i="0" kern="1200">
                          <a:solidFill>
                            <a:schemeClr val="dk1"/>
                          </a:solidFill>
                          <a:effectLst/>
                          <a:latin typeface="+mn-lt"/>
                          <a:ea typeface="+mn-ea"/>
                          <a:cs typeface="+mn-cs"/>
                        </a:rPr>
                        <a:t>Evidence of developing an evaluative mindset, expressed as a cultural shift for those involved</a:t>
                      </a:r>
                      <a:r>
                        <a:rPr lang="en-GB" sz="2000" b="0" i="0" kern="1200">
                          <a:solidFill>
                            <a:schemeClr val="dk1"/>
                          </a:solidFill>
                          <a:effectLst/>
                          <a:latin typeface="+mn-lt"/>
                          <a:ea typeface="+mn-ea"/>
                          <a:cs typeface="+mn-cs"/>
                        </a:rPr>
                        <a:t>.</a:t>
                      </a:r>
                      <a:endParaRPr lang="en-GB" sz="2000"/>
                    </a:p>
                  </a:txBody>
                  <a:tcPr/>
                </a:tc>
                <a:extLst>
                  <a:ext uri="{0D108BD9-81ED-4DB2-BD59-A6C34878D82A}">
                    <a16:rowId xmlns:a16="http://schemas.microsoft.com/office/drawing/2014/main" val="2652989414"/>
                  </a:ext>
                </a:extLst>
              </a:tr>
            </a:tbl>
          </a:graphicData>
        </a:graphic>
      </p:graphicFrame>
    </p:spTree>
    <p:extLst>
      <p:ext uri="{BB962C8B-B14F-4D97-AF65-F5344CB8AC3E}">
        <p14:creationId xmlns:p14="http://schemas.microsoft.com/office/powerpoint/2010/main" val="2245313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Grey paper boats and one orange boat">
            <a:extLst>
              <a:ext uri="{FF2B5EF4-FFF2-40B4-BE49-F238E27FC236}">
                <a16:creationId xmlns:a16="http://schemas.microsoft.com/office/drawing/2014/main" id="{58477B67-5315-4AF6-B006-EB0BD8F34D15}"/>
              </a:ext>
            </a:extLst>
          </p:cNvPr>
          <p:cNvPicPr>
            <a:picLocks noChangeAspect="1"/>
          </p:cNvPicPr>
          <p:nvPr/>
        </p:nvPicPr>
        <p:blipFill rotWithShape="1">
          <a:blip r:embed="rId3">
            <a:extLst>
              <a:ext uri="{28A0092B-C50C-407E-A947-70E740481C1C}">
                <a14:useLocalDpi xmlns:a14="http://schemas.microsoft.com/office/drawing/2010/main" val="0"/>
              </a:ext>
            </a:extLst>
          </a:blip>
          <a:srcRect l="8331" r="7070"/>
          <a:stretch/>
        </p:blipFill>
        <p:spPr>
          <a:xfrm>
            <a:off x="2522356"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497F95E-1081-48BF-818E-53553CDC79F4}"/>
              </a:ext>
            </a:extLst>
          </p:cNvPr>
          <p:cNvSpPr>
            <a:spLocks noGrp="1"/>
          </p:cNvSpPr>
          <p:nvPr>
            <p:ph type="title"/>
          </p:nvPr>
        </p:nvSpPr>
        <p:spPr>
          <a:xfrm>
            <a:off x="367938" y="926827"/>
            <a:ext cx="3822189" cy="4846955"/>
          </a:xfrm>
        </p:spPr>
        <p:txBody>
          <a:bodyPr vert="horz" lIns="91440" tIns="45720" rIns="91440" bIns="45720" rtlCol="0" anchor="ctr">
            <a:normAutofit/>
          </a:bodyPr>
          <a:lstStyle/>
          <a:p>
            <a:r>
              <a:rPr lang="en-US" sz="4400">
                <a:solidFill>
                  <a:srgbClr val="FFFFFF"/>
                </a:solidFill>
              </a:rPr>
              <a:t>STEER’s role in “building an evaluative mindset”</a:t>
            </a:r>
          </a:p>
        </p:txBody>
      </p:sp>
    </p:spTree>
    <p:extLst>
      <p:ext uri="{BB962C8B-B14F-4D97-AF65-F5344CB8AC3E}">
        <p14:creationId xmlns:p14="http://schemas.microsoft.com/office/powerpoint/2010/main" val="2392686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98949-C262-4E72-89BC-AF93EEE2712D}"/>
              </a:ext>
            </a:extLst>
          </p:cNvPr>
          <p:cNvSpPr>
            <a:spLocks noGrp="1"/>
          </p:cNvSpPr>
          <p:nvPr>
            <p:ph type="title"/>
          </p:nvPr>
        </p:nvSpPr>
        <p:spPr/>
        <p:txBody>
          <a:bodyPr/>
          <a:lstStyle/>
          <a:p>
            <a:r>
              <a:rPr lang="en-GB"/>
              <a:t>Questions...</a:t>
            </a:r>
          </a:p>
        </p:txBody>
      </p:sp>
      <p:sp>
        <p:nvSpPr>
          <p:cNvPr id="3" name="Text Placeholder 2">
            <a:extLst>
              <a:ext uri="{FF2B5EF4-FFF2-40B4-BE49-F238E27FC236}">
                <a16:creationId xmlns:a16="http://schemas.microsoft.com/office/drawing/2014/main" id="{CCA85930-7082-434A-98A9-89B53A37BED8}"/>
              </a:ext>
            </a:extLst>
          </p:cNvPr>
          <p:cNvSpPr>
            <a:spLocks noGrp="1"/>
          </p:cNvSpPr>
          <p:nvPr>
            <p:ph type="body" sz="half" idx="2"/>
          </p:nvPr>
        </p:nvSpPr>
        <p:spPr>
          <a:xfrm>
            <a:off x="629392" y="2726266"/>
            <a:ext cx="11274741" cy="3142721"/>
          </a:xfrm>
        </p:spPr>
        <p:txBody>
          <a:bodyPr>
            <a:normAutofit fontScale="55000" lnSpcReduction="20000"/>
          </a:bodyPr>
          <a:lstStyle/>
          <a:p>
            <a:endParaRPr lang="en-GB"/>
          </a:p>
          <a:p>
            <a:endParaRPr lang="en-GB">
              <a:latin typeface="+mn-lt"/>
            </a:endParaRPr>
          </a:p>
          <a:p>
            <a:pPr algn="l"/>
            <a:r>
              <a:rPr lang="en-GB" b="0" i="0" u="sng">
                <a:solidFill>
                  <a:srgbClr val="333333"/>
                </a:solidFill>
                <a:effectLst/>
                <a:latin typeface="+mn-lt"/>
              </a:rPr>
              <a:t>Monday 6 June 9:30-11am: </a:t>
            </a:r>
            <a:r>
              <a:rPr lang="en-GB" b="1" i="0" u="sng">
                <a:solidFill>
                  <a:srgbClr val="777777"/>
                </a:solidFill>
                <a:effectLst/>
                <a:latin typeface="+mn-lt"/>
                <a:hlinkClick r:id="rId2">
                  <a:extLst>
                    <a:ext uri="{A12FA001-AC4F-418D-AE19-62706E023703}">
                      <ahyp:hlinkClr xmlns:ahyp="http://schemas.microsoft.com/office/drawing/2018/hyperlinkcolor" val="tx"/>
                    </a:ext>
                  </a:extLst>
                </a:hlinkClick>
              </a:rPr>
              <a:t>Retention &amp; Success: Evaluation Planning and Implementation </a:t>
            </a:r>
            <a:r>
              <a:rPr lang="en-GB" b="0" i="0" u="sng">
                <a:solidFill>
                  <a:schemeClr val="tx1">
                    <a:lumMod val="75000"/>
                  </a:schemeClr>
                </a:solidFill>
                <a:effectLst/>
                <a:latin typeface="+mn-lt"/>
                <a:hlinkClick r:id="rId2">
                  <a:extLst>
                    <a:ext uri="{A12FA001-AC4F-418D-AE19-62706E023703}">
                      <ahyp:hlinkClr xmlns:ahyp="http://schemas.microsoft.com/office/drawing/2018/hyperlinkcolor" val="tx"/>
                    </a:ext>
                  </a:extLst>
                </a:hlinkClick>
              </a:rPr>
              <a:t> </a:t>
            </a:r>
            <a:endParaRPr lang="en-GB" b="0" i="0">
              <a:solidFill>
                <a:schemeClr val="tx1">
                  <a:lumMod val="75000"/>
                </a:schemeClr>
              </a:solidFill>
              <a:effectLst/>
              <a:latin typeface="+mn-lt"/>
            </a:endParaRPr>
          </a:p>
          <a:p>
            <a:pPr algn="l"/>
            <a:r>
              <a:rPr lang="en-GB" b="0" i="0">
                <a:solidFill>
                  <a:srgbClr val="333333"/>
                </a:solidFill>
                <a:effectLst/>
                <a:latin typeface="+mn-lt"/>
              </a:rPr>
              <a:t>This final session in the series outlines approaches to evaluating the impact of change by discussing methods of data gathering and types/standards of evidence. Closing the symposium will be Professor David Shephard, Deputy Vice-Chancellor (Academic).</a:t>
            </a:r>
          </a:p>
          <a:p>
            <a:endParaRPr lang="en-GB"/>
          </a:p>
        </p:txBody>
      </p:sp>
    </p:spTree>
    <p:extLst>
      <p:ext uri="{BB962C8B-B14F-4D97-AF65-F5344CB8AC3E}">
        <p14:creationId xmlns:p14="http://schemas.microsoft.com/office/powerpoint/2010/main" val="2961818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0AEBE2AD-66AE-461B-A869-01F381C46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669" y="337645"/>
            <a:ext cx="2555771" cy="486684"/>
          </a:xfrm>
          <a:prstGeom prst="rect">
            <a:avLst/>
          </a:prstGeom>
        </p:spPr>
      </p:pic>
      <p:sp>
        <p:nvSpPr>
          <p:cNvPr id="7" name="Content Placeholder 2">
            <a:extLst>
              <a:ext uri="{FF2B5EF4-FFF2-40B4-BE49-F238E27FC236}">
                <a16:creationId xmlns:a16="http://schemas.microsoft.com/office/drawing/2014/main" id="{C2057D89-E531-4CC3-BBD6-48B078657580}"/>
              </a:ext>
            </a:extLst>
          </p:cNvPr>
          <p:cNvSpPr txBox="1">
            <a:spLocks/>
          </p:cNvSpPr>
          <p:nvPr/>
        </p:nvSpPr>
        <p:spPr>
          <a:xfrm>
            <a:off x="223556" y="931860"/>
            <a:ext cx="7269877" cy="18018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a:solidFill>
                  <a:srgbClr val="B70D50"/>
                </a:solidFill>
                <a:latin typeface="FS Clerkenwell" panose="02000503020000020004" pitchFamily="50" charset="0"/>
              </a:rPr>
              <a:t>References</a:t>
            </a:r>
          </a:p>
        </p:txBody>
      </p:sp>
      <p:sp>
        <p:nvSpPr>
          <p:cNvPr id="5" name="Content Placeholder 2">
            <a:extLst>
              <a:ext uri="{FF2B5EF4-FFF2-40B4-BE49-F238E27FC236}">
                <a16:creationId xmlns:a16="http://schemas.microsoft.com/office/drawing/2014/main" id="{589778CC-6122-4E59-9188-E7846DE5D68E}"/>
              </a:ext>
            </a:extLst>
          </p:cNvPr>
          <p:cNvSpPr txBox="1">
            <a:spLocks/>
          </p:cNvSpPr>
          <p:nvPr/>
        </p:nvSpPr>
        <p:spPr>
          <a:xfrm>
            <a:off x="223556" y="3462061"/>
            <a:ext cx="7269877" cy="18018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a:solidFill>
                  <a:srgbClr val="B70D50"/>
                </a:solidFill>
                <a:latin typeface="FS Clerkenwell" panose="02000503020000020004" pitchFamily="50" charset="0"/>
              </a:rPr>
              <a:t>Resources</a:t>
            </a:r>
          </a:p>
        </p:txBody>
      </p:sp>
      <p:sp>
        <p:nvSpPr>
          <p:cNvPr id="6" name="Rectangle 5">
            <a:extLst>
              <a:ext uri="{FF2B5EF4-FFF2-40B4-BE49-F238E27FC236}">
                <a16:creationId xmlns:a16="http://schemas.microsoft.com/office/drawing/2014/main" id="{046AF7C6-F4C0-4E3A-816E-9B04E2225733}"/>
              </a:ext>
            </a:extLst>
          </p:cNvPr>
          <p:cNvSpPr/>
          <p:nvPr/>
        </p:nvSpPr>
        <p:spPr>
          <a:xfrm>
            <a:off x="223555" y="1300498"/>
            <a:ext cx="11587445" cy="2308324"/>
          </a:xfrm>
          <a:prstGeom prst="rect">
            <a:avLst/>
          </a:prstGeom>
        </p:spPr>
        <p:txBody>
          <a:bodyPr wrap="square">
            <a:spAutoFit/>
          </a:bodyPr>
          <a:lstStyle/>
          <a:p>
            <a:r>
              <a:rPr lang="en-GB" sz="1600"/>
              <a:t>Austen, L., Hodgson, R., Heaton, C., Pickering, N., &amp; Dickinson, J. (2021). </a:t>
            </a:r>
            <a:r>
              <a:rPr lang="en-GB" sz="1600" i="1"/>
              <a:t>Access, retention, attainment, progression – an integrative literature review</a:t>
            </a:r>
            <a:r>
              <a:rPr lang="en-GB" sz="1600"/>
              <a:t>. </a:t>
            </a:r>
            <a:r>
              <a:rPr lang="en-GB" sz="1600" err="1"/>
              <a:t>AdvanceHE</a:t>
            </a:r>
            <a:r>
              <a:rPr lang="en-GB" sz="1600"/>
              <a:t>. </a:t>
            </a:r>
            <a:r>
              <a:rPr lang="en-GB" sz="1600">
                <a:hlinkClick r:id="rId3"/>
              </a:rPr>
              <a:t>https://www.advance-he.ac.uk/news-and-views/access-retention-attainment-progression-integrative-literature-review</a:t>
            </a:r>
            <a:endParaRPr lang="en-GB" sz="1600"/>
          </a:p>
          <a:p>
            <a:r>
              <a:rPr lang="en-GB" sz="1600"/>
              <a:t>Harries, E., Hodgson, L., &amp; Noble, J. (2014). </a:t>
            </a:r>
            <a:r>
              <a:rPr lang="en-GB" sz="1600" i="1"/>
              <a:t>Creating your Theory of Change: NPC’s Practical Guide</a:t>
            </a:r>
            <a:r>
              <a:rPr lang="en-GB" sz="1600"/>
              <a:t>. London: New Philanthropy Capital.</a:t>
            </a:r>
          </a:p>
          <a:p>
            <a:r>
              <a:rPr lang="en-GB" sz="1600"/>
              <a:t>Fort, L., Martinez, B L., Mukhopadhyay, M. (2001). </a:t>
            </a:r>
            <a:r>
              <a:rPr lang="en-GB" sz="1600" i="1"/>
              <a:t>Integrating a gender dimension into monitoring and evaluation of rural development projects</a:t>
            </a:r>
            <a:r>
              <a:rPr lang="en-GB" sz="1600"/>
              <a:t>. Washington DC: World Bank.</a:t>
            </a:r>
          </a:p>
          <a:p>
            <a:r>
              <a:rPr lang="en-GB" sz="1600"/>
              <a:t>Mertens, D. M. (1999). Inclusive Evaluation: Implications of Transformative Theory for Evaluation. </a:t>
            </a:r>
            <a:r>
              <a:rPr lang="en-GB" sz="1600" i="1"/>
              <a:t>American Journal of Evaluation</a:t>
            </a:r>
            <a:r>
              <a:rPr lang="en-GB" sz="1600"/>
              <a:t>, 20(1), 1–14</a:t>
            </a:r>
          </a:p>
          <a:p>
            <a:r>
              <a:rPr lang="en-GB" sz="1600"/>
              <a:t>Pickering, N. (2021). Enabling equality of access in higher education for underrepresented groups: a realist ‘small step’ approach to evaluating widening participation. </a:t>
            </a:r>
            <a:r>
              <a:rPr lang="en-GB" sz="1600" i="1"/>
              <a:t>Research in Post-Compulsory Education</a:t>
            </a:r>
            <a:r>
              <a:rPr lang="en-GB" sz="1600"/>
              <a:t>, 26 (1), 112-130. http://doi.org/10.1080/13596748.2021.1873410</a:t>
            </a:r>
          </a:p>
          <a:p>
            <a:endParaRPr lang="en-GB" sz="1600"/>
          </a:p>
        </p:txBody>
      </p:sp>
      <p:sp>
        <p:nvSpPr>
          <p:cNvPr id="8" name="Rectangle 7">
            <a:extLst>
              <a:ext uri="{FF2B5EF4-FFF2-40B4-BE49-F238E27FC236}">
                <a16:creationId xmlns:a16="http://schemas.microsoft.com/office/drawing/2014/main" id="{462354E9-D932-44EE-8CC5-D3696CE04DB2}"/>
              </a:ext>
            </a:extLst>
          </p:cNvPr>
          <p:cNvSpPr/>
          <p:nvPr/>
        </p:nvSpPr>
        <p:spPr>
          <a:xfrm>
            <a:off x="223555" y="3827130"/>
            <a:ext cx="11587445" cy="2308324"/>
          </a:xfrm>
          <a:prstGeom prst="rect">
            <a:avLst/>
          </a:prstGeom>
        </p:spPr>
        <p:txBody>
          <a:bodyPr wrap="square">
            <a:spAutoFit/>
          </a:bodyPr>
          <a:lstStyle/>
          <a:p>
            <a:r>
              <a:rPr lang="en-GB" sz="1600" b="1"/>
              <a:t>STEER Blog </a:t>
            </a:r>
          </a:p>
          <a:p>
            <a:r>
              <a:rPr lang="en-GB" sz="1600"/>
              <a:t>Building an Evaluative Mindset at Hallam: Our Approach - </a:t>
            </a:r>
            <a:r>
              <a:rPr lang="en-GB" sz="1600">
                <a:hlinkClick r:id="rId4"/>
              </a:rPr>
              <a:t>https://blogs.shu.ac.uk/steer/2019/10/14/building-an-evaluative-mindset-at-hallam-our-approach/?doing_wp_cron=1585644842.5892319679260253906250</a:t>
            </a:r>
            <a:endParaRPr lang="en-GB" sz="1600"/>
          </a:p>
          <a:p>
            <a:r>
              <a:rPr lang="en-GB" sz="1600"/>
              <a:t>Building an Evaluative Mindset at Hallam: Our Strategic Context - </a:t>
            </a:r>
            <a:r>
              <a:rPr lang="en-GB" sz="1600">
                <a:hlinkClick r:id="rId5"/>
              </a:rPr>
              <a:t>https://blogs.shu.ac.uk/steer/2019/11/22/building-an-evaluative-mindset-at-hallam-our-strategic-context/?doing_wp_cron=1585644875.0418930053710937500000</a:t>
            </a:r>
            <a:endParaRPr lang="en-GB" sz="1600"/>
          </a:p>
          <a:p>
            <a:r>
              <a:rPr lang="en-GB" sz="1600"/>
              <a:t>Building an Evaluative Mindset at Hallam: Programme (Activity/Intervention) Design - </a:t>
            </a:r>
            <a:r>
              <a:rPr lang="en-GB" sz="1600">
                <a:hlinkClick r:id="rId6"/>
              </a:rPr>
              <a:t>https://blogs.shu.ac.uk/steer/2020/01/20/building-an-evaluative-mindset-at-hallam-programme-activity-intervention-design/</a:t>
            </a:r>
            <a:endParaRPr lang="en-GB" sz="1600"/>
          </a:p>
          <a:p>
            <a:endParaRPr lang="en-GB" sz="1600"/>
          </a:p>
          <a:p>
            <a:endParaRPr lang="en-GB" sz="1600"/>
          </a:p>
        </p:txBody>
      </p:sp>
      <p:sp>
        <p:nvSpPr>
          <p:cNvPr id="3" name="Rectangle 2">
            <a:extLst>
              <a:ext uri="{FF2B5EF4-FFF2-40B4-BE49-F238E27FC236}">
                <a16:creationId xmlns:a16="http://schemas.microsoft.com/office/drawing/2014/main" id="{596F205A-6EF0-4163-BCA1-E3C031BB2F2E}"/>
              </a:ext>
            </a:extLst>
          </p:cNvPr>
          <p:cNvSpPr/>
          <p:nvPr/>
        </p:nvSpPr>
        <p:spPr>
          <a:xfrm>
            <a:off x="223555" y="6135454"/>
            <a:ext cx="6096000" cy="461665"/>
          </a:xfrm>
          <a:prstGeom prst="rect">
            <a:avLst/>
          </a:prstGeom>
        </p:spPr>
        <p:txBody>
          <a:bodyPr>
            <a:spAutoFit/>
          </a:bodyPr>
          <a:lstStyle/>
          <a:p>
            <a:r>
              <a:rPr lang="en-GB" sz="1200">
                <a:latin typeface="FS Clerkenwell Light" panose="02000306080000020004" pitchFamily="50" charset="0"/>
              </a:rPr>
              <a:t>Twitter: </a:t>
            </a:r>
            <a:r>
              <a:rPr lang="en-GB" sz="1200" err="1">
                <a:latin typeface="FS Clerkenwell Light" panose="02000306080000020004" pitchFamily="50" charset="0"/>
              </a:rPr>
              <a:t>StEER_SHU</a:t>
            </a:r>
            <a:endParaRPr lang="en-GB" sz="1200">
              <a:latin typeface="FS Clerkenwell Light" panose="02000306080000020004" pitchFamily="50" charset="0"/>
            </a:endParaRPr>
          </a:p>
          <a:p>
            <a:r>
              <a:rPr lang="en-GB" sz="1200">
                <a:latin typeface="FS Clerkenwell Light" panose="02000306080000020004" pitchFamily="50" charset="0"/>
              </a:rPr>
              <a:t>Email: steer@shu.ac.uk</a:t>
            </a:r>
          </a:p>
        </p:txBody>
      </p:sp>
      <p:sp>
        <p:nvSpPr>
          <p:cNvPr id="10" name="Rectangle 9">
            <a:extLst>
              <a:ext uri="{FF2B5EF4-FFF2-40B4-BE49-F238E27FC236}">
                <a16:creationId xmlns:a16="http://schemas.microsoft.com/office/drawing/2014/main" id="{020FD554-9250-4302-BEC4-224A38EE9E38}"/>
              </a:ext>
            </a:extLst>
          </p:cNvPr>
          <p:cNvSpPr/>
          <p:nvPr/>
        </p:nvSpPr>
        <p:spPr>
          <a:xfrm>
            <a:off x="223555" y="5741474"/>
            <a:ext cx="1737976" cy="369332"/>
          </a:xfrm>
          <a:prstGeom prst="rect">
            <a:avLst/>
          </a:prstGeom>
        </p:spPr>
        <p:txBody>
          <a:bodyPr wrap="none">
            <a:spAutoFit/>
          </a:bodyPr>
          <a:lstStyle/>
          <a:p>
            <a:r>
              <a:rPr lang="en-GB" b="1">
                <a:solidFill>
                  <a:srgbClr val="B70D50"/>
                </a:solidFill>
                <a:latin typeface="FS Clerkenwell" panose="02000503020000020004" pitchFamily="50" charset="0"/>
              </a:rPr>
              <a:t>Contact details</a:t>
            </a:r>
          </a:p>
        </p:txBody>
      </p:sp>
    </p:spTree>
    <p:extLst>
      <p:ext uri="{BB962C8B-B14F-4D97-AF65-F5344CB8AC3E}">
        <p14:creationId xmlns:p14="http://schemas.microsoft.com/office/powerpoint/2010/main" val="3472855459"/>
      </p:ext>
    </p:extLst>
  </p:cSld>
  <p:clrMapOvr>
    <a:masterClrMapping/>
  </p:clrMapOvr>
  <mc:AlternateContent xmlns:mc="http://schemas.openxmlformats.org/markup-compatibility/2006" xmlns:p14="http://schemas.microsoft.com/office/powerpoint/2010/main">
    <mc:Choice Requires="p14">
      <p:transition spd="slow" p14:dur="2000" advTm="15466"/>
    </mc:Choice>
    <mc:Fallback xmlns="">
      <p:transition spd="slow" advTm="1546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6675E-212E-4CCD-A720-612934074B67}"/>
              </a:ext>
            </a:extLst>
          </p:cNvPr>
          <p:cNvSpPr>
            <a:spLocks noGrp="1"/>
          </p:cNvSpPr>
          <p:nvPr>
            <p:ph type="title"/>
          </p:nvPr>
        </p:nvSpPr>
        <p:spPr/>
        <p:txBody>
          <a:bodyPr/>
          <a:lstStyle/>
          <a:p>
            <a:r>
              <a:rPr lang="en-GB"/>
              <a:t>Recap of the last session: evidence</a:t>
            </a:r>
          </a:p>
        </p:txBody>
      </p:sp>
      <p:sp>
        <p:nvSpPr>
          <p:cNvPr id="3" name="Text Placeholder 2">
            <a:extLst>
              <a:ext uri="{FF2B5EF4-FFF2-40B4-BE49-F238E27FC236}">
                <a16:creationId xmlns:a16="http://schemas.microsoft.com/office/drawing/2014/main" id="{66CFDCD6-64C3-42D3-84EE-3CC5CFB9CA75}"/>
              </a:ext>
            </a:extLst>
          </p:cNvPr>
          <p:cNvSpPr>
            <a:spLocks noGrp="1"/>
          </p:cNvSpPr>
          <p:nvPr>
            <p:ph sz="half" idx="1"/>
          </p:nvPr>
        </p:nvSpPr>
        <p:spPr>
          <a:xfrm>
            <a:off x="267669" y="1828800"/>
            <a:ext cx="5752131" cy="4510819"/>
          </a:xfrm>
        </p:spPr>
        <p:txBody>
          <a:bodyPr>
            <a:normAutofit fontScale="92500" lnSpcReduction="10000"/>
          </a:bodyPr>
          <a:lstStyle/>
          <a:p>
            <a:pPr marL="342900" indent="-342900">
              <a:buFont typeface="Arial" panose="020B0604020202020204" pitchFamily="34" charset="0"/>
              <a:buChar char="•"/>
            </a:pPr>
            <a:r>
              <a:rPr lang="en-GB"/>
              <a:t>Unpicked factors impacting on student retention and success (Austen et al 2021), relating these to the concept of ‘mattering’</a:t>
            </a:r>
          </a:p>
          <a:p>
            <a:pPr marL="0" indent="0">
              <a:buNone/>
            </a:pPr>
            <a:endParaRPr lang="en-GB"/>
          </a:p>
          <a:p>
            <a:pPr marL="342900" indent="-342900">
              <a:buFont typeface="Arial" panose="020B0604020202020204" pitchFamily="34" charset="0"/>
              <a:buChar char="•"/>
            </a:pPr>
            <a:r>
              <a:rPr lang="en-GB"/>
              <a:t>Reflect on lessons learned from recent practices and what this means for the future within the Hallam context</a:t>
            </a:r>
          </a:p>
          <a:p>
            <a:pPr marL="0" indent="0">
              <a:buNone/>
            </a:pPr>
            <a:endParaRPr lang="en-GB"/>
          </a:p>
          <a:p>
            <a:pPr marL="342900" indent="-342900">
              <a:buFont typeface="Arial" panose="020B0604020202020204" pitchFamily="34" charset="0"/>
              <a:buChar char="•"/>
            </a:pPr>
            <a:r>
              <a:rPr lang="en-GB"/>
              <a:t>Recording: </a:t>
            </a:r>
            <a:r>
              <a:rPr lang="en-GB">
                <a:hlinkClick r:id="rId3"/>
              </a:rPr>
              <a:t>https://www.youtube.com/watch?v=4fzfk_LnFCE</a:t>
            </a:r>
            <a:r>
              <a:rPr lang="en-GB"/>
              <a:t> </a:t>
            </a:r>
          </a:p>
          <a:p>
            <a:endParaRPr lang="en-GB"/>
          </a:p>
          <a:p>
            <a:pPr marL="342900" indent="-342900">
              <a:buFont typeface="Arial" panose="020B0604020202020204" pitchFamily="34" charset="0"/>
              <a:buChar char="•"/>
            </a:pPr>
            <a:endParaRPr lang="en-GB"/>
          </a:p>
          <a:p>
            <a:endParaRPr lang="en-GB"/>
          </a:p>
        </p:txBody>
      </p:sp>
      <p:pic>
        <p:nvPicPr>
          <p:cNvPr id="13" name="Picture 12">
            <a:extLst>
              <a:ext uri="{FF2B5EF4-FFF2-40B4-BE49-F238E27FC236}">
                <a16:creationId xmlns:a16="http://schemas.microsoft.com/office/drawing/2014/main" id="{27897CC7-E139-43AA-93C9-86611CB16837}"/>
              </a:ext>
            </a:extLst>
          </p:cNvPr>
          <p:cNvPicPr>
            <a:picLocks noChangeAspect="1"/>
          </p:cNvPicPr>
          <p:nvPr/>
        </p:nvPicPr>
        <p:blipFill>
          <a:blip r:embed="rId4"/>
          <a:stretch>
            <a:fillRect/>
          </a:stretch>
        </p:blipFill>
        <p:spPr>
          <a:xfrm>
            <a:off x="7592105" y="1828800"/>
            <a:ext cx="3191164" cy="4510819"/>
          </a:xfrm>
          <a:prstGeom prst="rect">
            <a:avLst/>
          </a:prstGeom>
        </p:spPr>
      </p:pic>
      <p:pic>
        <p:nvPicPr>
          <p:cNvPr id="8" name="Picture 2">
            <a:extLst>
              <a:ext uri="{FF2B5EF4-FFF2-40B4-BE49-F238E27FC236}">
                <a16:creationId xmlns:a16="http://schemas.microsoft.com/office/drawing/2014/main" id="{722992D0-C55F-4F1B-BDB4-2E744BC4F5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22665" y="0"/>
            <a:ext cx="1981200"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788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8AF14-37B2-4659-8BBE-850D815E74CC}"/>
              </a:ext>
            </a:extLst>
          </p:cNvPr>
          <p:cNvSpPr>
            <a:spLocks noGrp="1"/>
          </p:cNvSpPr>
          <p:nvPr>
            <p:ph idx="1"/>
          </p:nvPr>
        </p:nvSpPr>
        <p:spPr>
          <a:xfrm>
            <a:off x="6665205" y="2200029"/>
            <a:ext cx="5259128" cy="4555671"/>
          </a:xfrm>
        </p:spPr>
        <p:txBody>
          <a:bodyPr>
            <a:normAutofit lnSpcReduction="10000"/>
          </a:bodyPr>
          <a:lstStyle/>
          <a:p>
            <a:pPr marL="0" indent="0">
              <a:buNone/>
            </a:pPr>
            <a:r>
              <a:rPr lang="en-GB" b="1"/>
              <a:t>Recommendations</a:t>
            </a:r>
          </a:p>
          <a:p>
            <a:r>
              <a:rPr lang="en-GB"/>
              <a:t>Evaluation strategies, including resourcing and a commitment to long-term evidence generation, should be built into project plans and business cases.</a:t>
            </a:r>
          </a:p>
          <a:p>
            <a:r>
              <a:rPr lang="en-GB"/>
              <a:t>Ensure that projects are accountable for the measurement of long-term impact beyond ‘alignment’ to strategy at the point of funding</a:t>
            </a:r>
          </a:p>
        </p:txBody>
      </p:sp>
      <p:sp>
        <p:nvSpPr>
          <p:cNvPr id="5" name="Title 4">
            <a:extLst>
              <a:ext uri="{FF2B5EF4-FFF2-40B4-BE49-F238E27FC236}">
                <a16:creationId xmlns:a16="http://schemas.microsoft.com/office/drawing/2014/main" id="{09AE13DF-B8B8-4D57-8A34-24DE192437EA}"/>
              </a:ext>
            </a:extLst>
          </p:cNvPr>
          <p:cNvSpPr>
            <a:spLocks noGrp="1"/>
          </p:cNvSpPr>
          <p:nvPr>
            <p:ph type="title"/>
          </p:nvPr>
        </p:nvSpPr>
        <p:spPr>
          <a:xfrm>
            <a:off x="267669" y="933816"/>
            <a:ext cx="11656662" cy="1325563"/>
          </a:xfrm>
        </p:spPr>
        <p:txBody>
          <a:bodyPr>
            <a:noAutofit/>
          </a:bodyPr>
          <a:lstStyle/>
          <a:p>
            <a:r>
              <a:rPr lang="en-GB" sz="2800"/>
              <a:t>Access, retention, attainment and progression: an integrative review of demonstrable impact on student outcomes</a:t>
            </a:r>
          </a:p>
        </p:txBody>
      </p:sp>
      <p:sp>
        <p:nvSpPr>
          <p:cNvPr id="6" name="TextBox 5">
            <a:extLst>
              <a:ext uri="{FF2B5EF4-FFF2-40B4-BE49-F238E27FC236}">
                <a16:creationId xmlns:a16="http://schemas.microsoft.com/office/drawing/2014/main" id="{D2B2CFA4-9EC0-4911-9429-70D6BFB8B363}"/>
              </a:ext>
            </a:extLst>
          </p:cNvPr>
          <p:cNvSpPr txBox="1"/>
          <p:nvPr/>
        </p:nvSpPr>
        <p:spPr>
          <a:xfrm>
            <a:off x="267668" y="2196193"/>
            <a:ext cx="5461103" cy="3970318"/>
          </a:xfrm>
          <a:prstGeom prst="rect">
            <a:avLst/>
          </a:prstGeom>
          <a:noFill/>
        </p:spPr>
        <p:txBody>
          <a:bodyPr wrap="square">
            <a:spAutoFit/>
          </a:bodyPr>
          <a:lstStyle/>
          <a:p>
            <a:r>
              <a:rPr lang="en-GB" sz="2800" b="1">
                <a:solidFill>
                  <a:schemeClr val="bg1"/>
                </a:solidFill>
              </a:rPr>
              <a:t>Findings</a:t>
            </a:r>
          </a:p>
          <a:p>
            <a:r>
              <a:rPr lang="en-GB" sz="2800">
                <a:solidFill>
                  <a:schemeClr val="bg1"/>
                </a:solidFill>
              </a:rPr>
              <a:t>Limitations of the review included: a lack of evidence on long-term student outcomes; outcome definitions which risked overlooking intermediary/mediating factors; a dominance of quantitative studies aligned with metric-driven student outcome definitions.</a:t>
            </a:r>
          </a:p>
        </p:txBody>
      </p:sp>
    </p:spTree>
    <p:extLst>
      <p:ext uri="{BB962C8B-B14F-4D97-AF65-F5344CB8AC3E}">
        <p14:creationId xmlns:p14="http://schemas.microsoft.com/office/powerpoint/2010/main" val="3372860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196075-9DD9-4481-B749-12E84DFF1987}"/>
              </a:ext>
            </a:extLst>
          </p:cNvPr>
          <p:cNvSpPr>
            <a:spLocks noGrp="1"/>
          </p:cNvSpPr>
          <p:nvPr>
            <p:ph type="title"/>
          </p:nvPr>
        </p:nvSpPr>
        <p:spPr>
          <a:xfrm>
            <a:off x="267668" y="1132235"/>
            <a:ext cx="10515600" cy="607665"/>
          </a:xfrm>
        </p:spPr>
        <p:txBody>
          <a:bodyPr/>
          <a:lstStyle/>
          <a:p>
            <a:r>
              <a:rPr lang="en-GB"/>
              <a:t>Hallam’s Evaluation Strategy</a:t>
            </a:r>
          </a:p>
        </p:txBody>
      </p:sp>
      <p:sp>
        <p:nvSpPr>
          <p:cNvPr id="6" name="Content Placeholder 5">
            <a:extLst>
              <a:ext uri="{FF2B5EF4-FFF2-40B4-BE49-F238E27FC236}">
                <a16:creationId xmlns:a16="http://schemas.microsoft.com/office/drawing/2014/main" id="{2BA8CDE6-706C-4718-B1ED-95E1CB180610}"/>
              </a:ext>
            </a:extLst>
          </p:cNvPr>
          <p:cNvSpPr>
            <a:spLocks noGrp="1"/>
          </p:cNvSpPr>
          <p:nvPr>
            <p:ph sz="half" idx="1"/>
          </p:nvPr>
        </p:nvSpPr>
        <p:spPr>
          <a:xfrm>
            <a:off x="406460" y="2051836"/>
            <a:ext cx="6851589" cy="4348163"/>
          </a:xfrm>
        </p:spPr>
        <p:txBody>
          <a:bodyPr>
            <a:normAutofit/>
          </a:bodyPr>
          <a:lstStyle/>
          <a:p>
            <a:pPr marL="0" indent="0">
              <a:buFont typeface="Arial" panose="020B0604020202020204" pitchFamily="34" charset="0"/>
              <a:buNone/>
            </a:pPr>
            <a:r>
              <a:rPr lang="en-GB" b="1" kern="1200">
                <a:solidFill>
                  <a:srgbClr val="B70D50"/>
                </a:solidFill>
                <a:effectLst/>
                <a:ea typeface="+mn-ea"/>
                <a:cs typeface="+mn-cs"/>
              </a:rPr>
              <a:t>Sheffield Hallam Access &amp; Participation Plan </a:t>
            </a:r>
          </a:p>
          <a:p>
            <a:pPr marL="0" indent="0">
              <a:buFont typeface="Arial" panose="020B0604020202020204" pitchFamily="34" charset="0"/>
              <a:buNone/>
            </a:pPr>
            <a:r>
              <a:rPr lang="en-GB" sz="2800">
                <a:solidFill>
                  <a:srgbClr val="621B40"/>
                </a:solidFill>
              </a:rPr>
              <a:t>“We will embed an </a:t>
            </a:r>
            <a:r>
              <a:rPr lang="en-GB" sz="2800" b="1">
                <a:solidFill>
                  <a:srgbClr val="621B40"/>
                </a:solidFill>
              </a:rPr>
              <a:t>evaluation mindset </a:t>
            </a:r>
            <a:r>
              <a:rPr lang="en-GB" sz="2800">
                <a:solidFill>
                  <a:srgbClr val="621B40"/>
                </a:solidFill>
              </a:rPr>
              <a:t>in our approach; it will be a core competency of staff and will drive objective setting, activity/intervention design and our teaching and learning. We will be joined-up, aligning evaluation with our work on TEF, equality objectives and privacy impact assessments, and avoiding duplication and repetition.” </a:t>
            </a:r>
          </a:p>
          <a:p>
            <a:endParaRPr lang="en-GB"/>
          </a:p>
        </p:txBody>
      </p:sp>
      <p:graphicFrame>
        <p:nvGraphicFramePr>
          <p:cNvPr id="8" name="Content Placeholder 7" descr="The access, retention, attainment, progression student lifecycle">
            <a:extLst>
              <a:ext uri="{FF2B5EF4-FFF2-40B4-BE49-F238E27FC236}">
                <a16:creationId xmlns:a16="http://schemas.microsoft.com/office/drawing/2014/main" id="{DEA0DB59-7DCC-4F5B-B207-ED1BE464346F}"/>
              </a:ext>
            </a:extLst>
          </p:cNvPr>
          <p:cNvGraphicFramePr>
            <a:graphicFrameLocks noGrp="1"/>
          </p:cNvGraphicFramePr>
          <p:nvPr>
            <p:ph sz="half" idx="2"/>
            <p:extLst>
              <p:ext uri="{D42A27DB-BD31-4B8C-83A1-F6EECF244321}">
                <p14:modId xmlns:p14="http://schemas.microsoft.com/office/powerpoint/2010/main" val="3905234378"/>
              </p:ext>
            </p:extLst>
          </p:nvPr>
        </p:nvGraphicFramePr>
        <p:xfrm>
          <a:off x="8139793" y="2359479"/>
          <a:ext cx="3336470" cy="3480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5538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3DDE-3F37-4EAB-BFBD-C48520F88170}"/>
              </a:ext>
            </a:extLst>
          </p:cNvPr>
          <p:cNvSpPr>
            <a:spLocks noGrp="1"/>
          </p:cNvSpPr>
          <p:nvPr>
            <p:ph type="title"/>
          </p:nvPr>
        </p:nvSpPr>
        <p:spPr/>
        <p:txBody>
          <a:bodyPr/>
          <a:lstStyle/>
          <a:p>
            <a:r>
              <a:rPr lang="en-GB"/>
              <a:t>Evaluation is...</a:t>
            </a:r>
          </a:p>
        </p:txBody>
      </p:sp>
      <p:grpSp>
        <p:nvGrpSpPr>
          <p:cNvPr id="14" name="Group 13">
            <a:extLst>
              <a:ext uri="{FF2B5EF4-FFF2-40B4-BE49-F238E27FC236}">
                <a16:creationId xmlns:a16="http://schemas.microsoft.com/office/drawing/2014/main" id="{33FC5722-3D70-4712-95F8-FF73CAED2C26}"/>
              </a:ext>
            </a:extLst>
          </p:cNvPr>
          <p:cNvGrpSpPr/>
          <p:nvPr/>
        </p:nvGrpSpPr>
        <p:grpSpPr>
          <a:xfrm>
            <a:off x="147201" y="4585343"/>
            <a:ext cx="1187059" cy="1069024"/>
            <a:chOff x="8439541" y="1960197"/>
            <a:chExt cx="1468704" cy="1432882"/>
          </a:xfrm>
        </p:grpSpPr>
        <p:sp>
          <p:nvSpPr>
            <p:cNvPr id="12" name="Freeform: Shape 11">
              <a:extLst>
                <a:ext uri="{FF2B5EF4-FFF2-40B4-BE49-F238E27FC236}">
                  <a16:creationId xmlns:a16="http://schemas.microsoft.com/office/drawing/2014/main" id="{EB007939-BDDD-4923-B00A-8E36834B9E23}"/>
                </a:ext>
              </a:extLst>
            </p:cNvPr>
            <p:cNvSpPr/>
            <p:nvPr/>
          </p:nvSpPr>
          <p:spPr>
            <a:xfrm>
              <a:off x="8439541" y="1960197"/>
              <a:ext cx="1468704" cy="1379149"/>
            </a:xfrm>
            <a:custGeom>
              <a:avLst/>
              <a:gdLst>
                <a:gd name="connsiteX0" fmla="*/ 1413360 w 1468704"/>
                <a:gd name="connsiteY0" fmla="*/ 850774 h 1379149"/>
                <a:gd name="connsiteX1" fmla="*/ 1276394 w 1468704"/>
                <a:gd name="connsiteY1" fmla="*/ 268665 h 1379149"/>
                <a:gd name="connsiteX2" fmla="*/ 1325416 w 1468704"/>
                <a:gd name="connsiteY2" fmla="*/ 268665 h 1379149"/>
                <a:gd name="connsiteX3" fmla="*/ 1343327 w 1468704"/>
                <a:gd name="connsiteY3" fmla="*/ 250754 h 1379149"/>
                <a:gd name="connsiteX4" fmla="*/ 1325416 w 1468704"/>
                <a:gd name="connsiteY4" fmla="*/ 232843 h 1379149"/>
                <a:gd name="connsiteX5" fmla="*/ 803453 w 1468704"/>
                <a:gd name="connsiteY5" fmla="*/ 232843 h 1379149"/>
                <a:gd name="connsiteX6" fmla="*/ 752263 w 1468704"/>
                <a:gd name="connsiteY6" fmla="*/ 181654 h 1379149"/>
                <a:gd name="connsiteX7" fmla="*/ 752263 w 1468704"/>
                <a:gd name="connsiteY7" fmla="*/ 17911 h 1379149"/>
                <a:gd name="connsiteX8" fmla="*/ 734352 w 1468704"/>
                <a:gd name="connsiteY8" fmla="*/ 0 h 1379149"/>
                <a:gd name="connsiteX9" fmla="*/ 716441 w 1468704"/>
                <a:gd name="connsiteY9" fmla="*/ 17911 h 1379149"/>
                <a:gd name="connsiteX10" fmla="*/ 716441 w 1468704"/>
                <a:gd name="connsiteY10" fmla="*/ 181654 h 1379149"/>
                <a:gd name="connsiteX11" fmla="*/ 665252 w 1468704"/>
                <a:gd name="connsiteY11" fmla="*/ 232843 h 1379149"/>
                <a:gd name="connsiteX12" fmla="*/ 143288 w 1468704"/>
                <a:gd name="connsiteY12" fmla="*/ 232843 h 1379149"/>
                <a:gd name="connsiteX13" fmla="*/ 125377 w 1468704"/>
                <a:gd name="connsiteY13" fmla="*/ 250754 h 1379149"/>
                <a:gd name="connsiteX14" fmla="*/ 143288 w 1468704"/>
                <a:gd name="connsiteY14" fmla="*/ 268665 h 1379149"/>
                <a:gd name="connsiteX15" fmla="*/ 192311 w 1468704"/>
                <a:gd name="connsiteY15" fmla="*/ 268665 h 1379149"/>
                <a:gd name="connsiteX16" fmla="*/ 55345 w 1468704"/>
                <a:gd name="connsiteY16" fmla="*/ 850774 h 1379149"/>
                <a:gd name="connsiteX17" fmla="*/ 0 w 1468704"/>
                <a:gd name="connsiteY17" fmla="*/ 850774 h 1379149"/>
                <a:gd name="connsiteX18" fmla="*/ 0 w 1468704"/>
                <a:gd name="connsiteY18" fmla="*/ 868685 h 1379149"/>
                <a:gd name="connsiteX19" fmla="*/ 223888 w 1468704"/>
                <a:gd name="connsiteY19" fmla="*/ 998164 h 1379149"/>
                <a:gd name="connsiteX20" fmla="*/ 447776 w 1468704"/>
                <a:gd name="connsiteY20" fmla="*/ 868685 h 1379149"/>
                <a:gd name="connsiteX21" fmla="*/ 447776 w 1468704"/>
                <a:gd name="connsiteY21" fmla="*/ 850774 h 1379149"/>
                <a:gd name="connsiteX22" fmla="*/ 392431 w 1468704"/>
                <a:gd name="connsiteY22" fmla="*/ 850774 h 1379149"/>
                <a:gd name="connsiteX23" fmla="*/ 255465 w 1468704"/>
                <a:gd name="connsiteY23" fmla="*/ 268665 h 1379149"/>
                <a:gd name="connsiteX24" fmla="*/ 665252 w 1468704"/>
                <a:gd name="connsiteY24" fmla="*/ 268665 h 1379149"/>
                <a:gd name="connsiteX25" fmla="*/ 716441 w 1468704"/>
                <a:gd name="connsiteY25" fmla="*/ 319855 h 1379149"/>
                <a:gd name="connsiteX26" fmla="*/ 716441 w 1468704"/>
                <a:gd name="connsiteY26" fmla="*/ 1307505 h 1379149"/>
                <a:gd name="connsiteX27" fmla="*/ 591064 w 1468704"/>
                <a:gd name="connsiteY27" fmla="*/ 1307505 h 1379149"/>
                <a:gd name="connsiteX28" fmla="*/ 519420 w 1468704"/>
                <a:gd name="connsiteY28" fmla="*/ 1379149 h 1379149"/>
                <a:gd name="connsiteX29" fmla="*/ 555242 w 1468704"/>
                <a:gd name="connsiteY29" fmla="*/ 1379149 h 1379149"/>
                <a:gd name="connsiteX30" fmla="*/ 591064 w 1468704"/>
                <a:gd name="connsiteY30" fmla="*/ 1343327 h 1379149"/>
                <a:gd name="connsiteX31" fmla="*/ 877641 w 1468704"/>
                <a:gd name="connsiteY31" fmla="*/ 1343327 h 1379149"/>
                <a:gd name="connsiteX32" fmla="*/ 913463 w 1468704"/>
                <a:gd name="connsiteY32" fmla="*/ 1379149 h 1379149"/>
                <a:gd name="connsiteX33" fmla="*/ 949285 w 1468704"/>
                <a:gd name="connsiteY33" fmla="*/ 1379149 h 1379149"/>
                <a:gd name="connsiteX34" fmla="*/ 877641 w 1468704"/>
                <a:gd name="connsiteY34" fmla="*/ 1307505 h 1379149"/>
                <a:gd name="connsiteX35" fmla="*/ 752263 w 1468704"/>
                <a:gd name="connsiteY35" fmla="*/ 1307505 h 1379149"/>
                <a:gd name="connsiteX36" fmla="*/ 752263 w 1468704"/>
                <a:gd name="connsiteY36" fmla="*/ 319855 h 1379149"/>
                <a:gd name="connsiteX37" fmla="*/ 803453 w 1468704"/>
                <a:gd name="connsiteY37" fmla="*/ 268665 h 1379149"/>
                <a:gd name="connsiteX38" fmla="*/ 1213240 w 1468704"/>
                <a:gd name="connsiteY38" fmla="*/ 268665 h 1379149"/>
                <a:gd name="connsiteX39" fmla="*/ 1076274 w 1468704"/>
                <a:gd name="connsiteY39" fmla="*/ 850774 h 1379149"/>
                <a:gd name="connsiteX40" fmla="*/ 1020929 w 1468704"/>
                <a:gd name="connsiteY40" fmla="*/ 850774 h 1379149"/>
                <a:gd name="connsiteX41" fmla="*/ 1020929 w 1468704"/>
                <a:gd name="connsiteY41" fmla="*/ 868685 h 1379149"/>
                <a:gd name="connsiteX42" fmla="*/ 1244817 w 1468704"/>
                <a:gd name="connsiteY42" fmla="*/ 998164 h 1379149"/>
                <a:gd name="connsiteX43" fmla="*/ 1468705 w 1468704"/>
                <a:gd name="connsiteY43" fmla="*/ 868685 h 1379149"/>
                <a:gd name="connsiteX44" fmla="*/ 1468705 w 1468704"/>
                <a:gd name="connsiteY44" fmla="*/ 850774 h 1379149"/>
                <a:gd name="connsiteX45" fmla="*/ 1376552 w 1468704"/>
                <a:gd name="connsiteY45" fmla="*/ 850774 h 1379149"/>
                <a:gd name="connsiteX46" fmla="*/ 1113081 w 1468704"/>
                <a:gd name="connsiteY46" fmla="*/ 850774 h 1379149"/>
                <a:gd name="connsiteX47" fmla="*/ 1244638 w 1468704"/>
                <a:gd name="connsiteY47" fmla="*/ 291645 h 1379149"/>
                <a:gd name="connsiteX48" fmla="*/ 1244817 w 1468704"/>
                <a:gd name="connsiteY48" fmla="*/ 291466 h 1379149"/>
                <a:gd name="connsiteX49" fmla="*/ 1244996 w 1468704"/>
                <a:gd name="connsiteY49" fmla="*/ 291645 h 1379149"/>
                <a:gd name="connsiteX50" fmla="*/ 224067 w 1468704"/>
                <a:gd name="connsiteY50" fmla="*/ 291645 h 1379149"/>
                <a:gd name="connsiteX51" fmla="*/ 355624 w 1468704"/>
                <a:gd name="connsiteY51" fmla="*/ 850774 h 1379149"/>
                <a:gd name="connsiteX52" fmla="*/ 92152 w 1468704"/>
                <a:gd name="connsiteY52" fmla="*/ 850774 h 1379149"/>
                <a:gd name="connsiteX53" fmla="*/ 223709 w 1468704"/>
                <a:gd name="connsiteY53" fmla="*/ 291645 h 1379149"/>
                <a:gd name="connsiteX54" fmla="*/ 223888 w 1468704"/>
                <a:gd name="connsiteY54" fmla="*/ 291466 h 1379149"/>
                <a:gd name="connsiteX55" fmla="*/ 224067 w 1468704"/>
                <a:gd name="connsiteY55" fmla="*/ 291645 h 1379149"/>
                <a:gd name="connsiteX56" fmla="*/ 223888 w 1468704"/>
                <a:gd name="connsiteY56" fmla="*/ 962342 h 1379149"/>
                <a:gd name="connsiteX57" fmla="*/ 39404 w 1468704"/>
                <a:gd name="connsiteY57" fmla="*/ 886596 h 1379149"/>
                <a:gd name="connsiteX58" fmla="*/ 408372 w 1468704"/>
                <a:gd name="connsiteY58" fmla="*/ 886596 h 1379149"/>
                <a:gd name="connsiteX59" fmla="*/ 223888 w 1468704"/>
                <a:gd name="connsiteY59" fmla="*/ 962342 h 1379149"/>
                <a:gd name="connsiteX60" fmla="*/ 734352 w 1468704"/>
                <a:gd name="connsiteY60" fmla="*/ 286577 h 1379149"/>
                <a:gd name="connsiteX61" fmla="*/ 698530 w 1468704"/>
                <a:gd name="connsiteY61" fmla="*/ 250754 h 1379149"/>
                <a:gd name="connsiteX62" fmla="*/ 734352 w 1468704"/>
                <a:gd name="connsiteY62" fmla="*/ 214932 h 1379149"/>
                <a:gd name="connsiteX63" fmla="*/ 770174 w 1468704"/>
                <a:gd name="connsiteY63" fmla="*/ 250754 h 1379149"/>
                <a:gd name="connsiteX64" fmla="*/ 734352 w 1468704"/>
                <a:gd name="connsiteY64" fmla="*/ 286577 h 1379149"/>
                <a:gd name="connsiteX65" fmla="*/ 1244817 w 1468704"/>
                <a:gd name="connsiteY65" fmla="*/ 962342 h 1379149"/>
                <a:gd name="connsiteX66" fmla="*/ 1060333 w 1468704"/>
                <a:gd name="connsiteY66" fmla="*/ 886596 h 1379149"/>
                <a:gd name="connsiteX67" fmla="*/ 1429300 w 1468704"/>
                <a:gd name="connsiteY67" fmla="*/ 886596 h 1379149"/>
                <a:gd name="connsiteX68" fmla="*/ 1244817 w 1468704"/>
                <a:gd name="connsiteY68" fmla="*/ 962342 h 1379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468704" h="1379149">
                  <a:moveTo>
                    <a:pt x="1413360" y="850774"/>
                  </a:moveTo>
                  <a:lnTo>
                    <a:pt x="1276394" y="268665"/>
                  </a:lnTo>
                  <a:lnTo>
                    <a:pt x="1325416" y="268665"/>
                  </a:lnTo>
                  <a:cubicBezTo>
                    <a:pt x="1335309" y="268665"/>
                    <a:pt x="1343327" y="260647"/>
                    <a:pt x="1343327" y="250754"/>
                  </a:cubicBezTo>
                  <a:cubicBezTo>
                    <a:pt x="1343327" y="240862"/>
                    <a:pt x="1335309" y="232843"/>
                    <a:pt x="1325416" y="232843"/>
                  </a:cubicBezTo>
                  <a:lnTo>
                    <a:pt x="803453" y="232843"/>
                  </a:lnTo>
                  <a:cubicBezTo>
                    <a:pt x="796899" y="207781"/>
                    <a:pt x="777326" y="188207"/>
                    <a:pt x="752263" y="181654"/>
                  </a:cubicBezTo>
                  <a:lnTo>
                    <a:pt x="752263" y="17911"/>
                  </a:lnTo>
                  <a:cubicBezTo>
                    <a:pt x="752263" y="8019"/>
                    <a:pt x="744245" y="0"/>
                    <a:pt x="734352" y="0"/>
                  </a:cubicBezTo>
                  <a:cubicBezTo>
                    <a:pt x="724460" y="0"/>
                    <a:pt x="716441" y="8019"/>
                    <a:pt x="716441" y="17911"/>
                  </a:cubicBezTo>
                  <a:lnTo>
                    <a:pt x="716441" y="181654"/>
                  </a:lnTo>
                  <a:cubicBezTo>
                    <a:pt x="691378" y="188207"/>
                    <a:pt x="671805" y="207781"/>
                    <a:pt x="665252" y="232843"/>
                  </a:cubicBezTo>
                  <a:lnTo>
                    <a:pt x="143288" y="232843"/>
                  </a:lnTo>
                  <a:cubicBezTo>
                    <a:pt x="133396" y="232843"/>
                    <a:pt x="125377" y="240862"/>
                    <a:pt x="125377" y="250754"/>
                  </a:cubicBezTo>
                  <a:cubicBezTo>
                    <a:pt x="125377" y="260647"/>
                    <a:pt x="133396" y="268665"/>
                    <a:pt x="143288" y="268665"/>
                  </a:cubicBezTo>
                  <a:lnTo>
                    <a:pt x="192311" y="268665"/>
                  </a:lnTo>
                  <a:lnTo>
                    <a:pt x="55345" y="850774"/>
                  </a:lnTo>
                  <a:lnTo>
                    <a:pt x="0" y="850774"/>
                  </a:lnTo>
                  <a:lnTo>
                    <a:pt x="0" y="868685"/>
                  </a:lnTo>
                  <a:cubicBezTo>
                    <a:pt x="0" y="941296"/>
                    <a:pt x="98332" y="998164"/>
                    <a:pt x="223888" y="998164"/>
                  </a:cubicBezTo>
                  <a:cubicBezTo>
                    <a:pt x="349444" y="998164"/>
                    <a:pt x="447776" y="941296"/>
                    <a:pt x="447776" y="868685"/>
                  </a:cubicBezTo>
                  <a:lnTo>
                    <a:pt x="447776" y="850774"/>
                  </a:lnTo>
                  <a:lnTo>
                    <a:pt x="392431" y="850774"/>
                  </a:lnTo>
                  <a:lnTo>
                    <a:pt x="255465" y="268665"/>
                  </a:lnTo>
                  <a:lnTo>
                    <a:pt x="665252" y="268665"/>
                  </a:lnTo>
                  <a:cubicBezTo>
                    <a:pt x="671805" y="293728"/>
                    <a:pt x="691378" y="313302"/>
                    <a:pt x="716441" y="319855"/>
                  </a:cubicBezTo>
                  <a:lnTo>
                    <a:pt x="716441" y="1307505"/>
                  </a:lnTo>
                  <a:lnTo>
                    <a:pt x="591064" y="1307505"/>
                  </a:lnTo>
                  <a:cubicBezTo>
                    <a:pt x="551497" y="1307505"/>
                    <a:pt x="519420" y="1339582"/>
                    <a:pt x="519420" y="1379149"/>
                  </a:cubicBezTo>
                  <a:lnTo>
                    <a:pt x="555242" y="1379149"/>
                  </a:lnTo>
                  <a:cubicBezTo>
                    <a:pt x="555242" y="1359365"/>
                    <a:pt x="571280" y="1343327"/>
                    <a:pt x="591064" y="1343327"/>
                  </a:cubicBezTo>
                  <a:lnTo>
                    <a:pt x="877641" y="1343327"/>
                  </a:lnTo>
                  <a:cubicBezTo>
                    <a:pt x="897425" y="1343327"/>
                    <a:pt x="913463" y="1359365"/>
                    <a:pt x="913463" y="1379149"/>
                  </a:cubicBezTo>
                  <a:lnTo>
                    <a:pt x="949285" y="1379149"/>
                  </a:lnTo>
                  <a:cubicBezTo>
                    <a:pt x="949285" y="1339582"/>
                    <a:pt x="917208" y="1307505"/>
                    <a:pt x="877641" y="1307505"/>
                  </a:cubicBezTo>
                  <a:lnTo>
                    <a:pt x="752263" y="1307505"/>
                  </a:lnTo>
                  <a:lnTo>
                    <a:pt x="752263" y="319855"/>
                  </a:lnTo>
                  <a:cubicBezTo>
                    <a:pt x="777326" y="313302"/>
                    <a:pt x="796899" y="293728"/>
                    <a:pt x="803453" y="268665"/>
                  </a:cubicBezTo>
                  <a:lnTo>
                    <a:pt x="1213240" y="268665"/>
                  </a:lnTo>
                  <a:lnTo>
                    <a:pt x="1076274" y="850774"/>
                  </a:lnTo>
                  <a:lnTo>
                    <a:pt x="1020929" y="850774"/>
                  </a:lnTo>
                  <a:lnTo>
                    <a:pt x="1020929" y="868685"/>
                  </a:lnTo>
                  <a:cubicBezTo>
                    <a:pt x="1020929" y="941296"/>
                    <a:pt x="1119260" y="998164"/>
                    <a:pt x="1244817" y="998164"/>
                  </a:cubicBezTo>
                  <a:cubicBezTo>
                    <a:pt x="1370373" y="998164"/>
                    <a:pt x="1468705" y="941296"/>
                    <a:pt x="1468705" y="868685"/>
                  </a:cubicBezTo>
                  <a:lnTo>
                    <a:pt x="1468705" y="850774"/>
                  </a:lnTo>
                  <a:close/>
                  <a:moveTo>
                    <a:pt x="1376552" y="850774"/>
                  </a:moveTo>
                  <a:lnTo>
                    <a:pt x="1113081" y="850774"/>
                  </a:lnTo>
                  <a:lnTo>
                    <a:pt x="1244638" y="291645"/>
                  </a:lnTo>
                  <a:cubicBezTo>
                    <a:pt x="1244638" y="291547"/>
                    <a:pt x="1244718" y="291466"/>
                    <a:pt x="1244817" y="291466"/>
                  </a:cubicBezTo>
                  <a:cubicBezTo>
                    <a:pt x="1244915" y="291466"/>
                    <a:pt x="1244996" y="291547"/>
                    <a:pt x="1244996" y="291645"/>
                  </a:cubicBezTo>
                  <a:close/>
                  <a:moveTo>
                    <a:pt x="224067" y="291645"/>
                  </a:moveTo>
                  <a:lnTo>
                    <a:pt x="355624" y="850774"/>
                  </a:lnTo>
                  <a:lnTo>
                    <a:pt x="92152" y="850774"/>
                  </a:lnTo>
                  <a:lnTo>
                    <a:pt x="223709" y="291645"/>
                  </a:lnTo>
                  <a:cubicBezTo>
                    <a:pt x="223709" y="291547"/>
                    <a:pt x="223789" y="291466"/>
                    <a:pt x="223888" y="291466"/>
                  </a:cubicBezTo>
                  <a:cubicBezTo>
                    <a:pt x="223986" y="291466"/>
                    <a:pt x="224067" y="291547"/>
                    <a:pt x="224067" y="291645"/>
                  </a:cubicBezTo>
                  <a:close/>
                  <a:moveTo>
                    <a:pt x="223888" y="962342"/>
                  </a:moveTo>
                  <a:cubicBezTo>
                    <a:pt x="134207" y="962342"/>
                    <a:pt x="56760" y="929153"/>
                    <a:pt x="39404" y="886596"/>
                  </a:cubicBezTo>
                  <a:lnTo>
                    <a:pt x="408372" y="886596"/>
                  </a:lnTo>
                  <a:cubicBezTo>
                    <a:pt x="391016" y="929153"/>
                    <a:pt x="313568" y="962342"/>
                    <a:pt x="223888" y="962342"/>
                  </a:cubicBezTo>
                  <a:close/>
                  <a:moveTo>
                    <a:pt x="734352" y="286577"/>
                  </a:moveTo>
                  <a:cubicBezTo>
                    <a:pt x="714568" y="286577"/>
                    <a:pt x="698530" y="270539"/>
                    <a:pt x="698530" y="250754"/>
                  </a:cubicBezTo>
                  <a:cubicBezTo>
                    <a:pt x="698530" y="230970"/>
                    <a:pt x="714568" y="214932"/>
                    <a:pt x="734352" y="214932"/>
                  </a:cubicBezTo>
                  <a:cubicBezTo>
                    <a:pt x="754137" y="214932"/>
                    <a:pt x="770174" y="230970"/>
                    <a:pt x="770174" y="250754"/>
                  </a:cubicBezTo>
                  <a:cubicBezTo>
                    <a:pt x="770174" y="270539"/>
                    <a:pt x="754137" y="286577"/>
                    <a:pt x="734352" y="286577"/>
                  </a:cubicBezTo>
                  <a:close/>
                  <a:moveTo>
                    <a:pt x="1244817" y="962342"/>
                  </a:moveTo>
                  <a:cubicBezTo>
                    <a:pt x="1155136" y="962342"/>
                    <a:pt x="1077689" y="929153"/>
                    <a:pt x="1060333" y="886596"/>
                  </a:cubicBezTo>
                  <a:lnTo>
                    <a:pt x="1429300" y="886596"/>
                  </a:lnTo>
                  <a:cubicBezTo>
                    <a:pt x="1411945" y="929153"/>
                    <a:pt x="1334497" y="962342"/>
                    <a:pt x="1244817" y="962342"/>
                  </a:cubicBezTo>
                  <a:close/>
                </a:path>
              </a:pathLst>
            </a:custGeom>
            <a:solidFill>
              <a:schemeClr val="tx1"/>
            </a:solidFill>
            <a:ln w="17859" cap="flat">
              <a:solidFill>
                <a:schemeClr val="bg1"/>
              </a:solid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6B43F9ED-94FC-4C7B-A2F9-0A613606EEC8}"/>
                </a:ext>
              </a:extLst>
            </p:cNvPr>
            <p:cNvSpPr/>
            <p:nvPr/>
          </p:nvSpPr>
          <p:spPr>
            <a:xfrm>
              <a:off x="8744028" y="3357257"/>
              <a:ext cx="859729" cy="35822"/>
            </a:xfrm>
            <a:custGeom>
              <a:avLst/>
              <a:gdLst>
                <a:gd name="connsiteX0" fmla="*/ 0 w 859729"/>
                <a:gd name="connsiteY0" fmla="*/ 0 h 35822"/>
                <a:gd name="connsiteX1" fmla="*/ 859730 w 859729"/>
                <a:gd name="connsiteY1" fmla="*/ 0 h 35822"/>
                <a:gd name="connsiteX2" fmla="*/ 859730 w 859729"/>
                <a:gd name="connsiteY2" fmla="*/ 35822 h 35822"/>
                <a:gd name="connsiteX3" fmla="*/ 0 w 859729"/>
                <a:gd name="connsiteY3" fmla="*/ 35822 h 35822"/>
              </a:gdLst>
              <a:ahLst/>
              <a:cxnLst>
                <a:cxn ang="0">
                  <a:pos x="connsiteX0" y="connsiteY0"/>
                </a:cxn>
                <a:cxn ang="0">
                  <a:pos x="connsiteX1" y="connsiteY1"/>
                </a:cxn>
                <a:cxn ang="0">
                  <a:pos x="connsiteX2" y="connsiteY2"/>
                </a:cxn>
                <a:cxn ang="0">
                  <a:pos x="connsiteX3" y="connsiteY3"/>
                </a:cxn>
              </a:cxnLst>
              <a:rect l="l" t="t" r="r" b="b"/>
              <a:pathLst>
                <a:path w="859729" h="35822">
                  <a:moveTo>
                    <a:pt x="0" y="0"/>
                  </a:moveTo>
                  <a:lnTo>
                    <a:pt x="859730" y="0"/>
                  </a:lnTo>
                  <a:lnTo>
                    <a:pt x="859730" y="35822"/>
                  </a:lnTo>
                  <a:lnTo>
                    <a:pt x="0" y="35822"/>
                  </a:lnTo>
                  <a:close/>
                </a:path>
              </a:pathLst>
            </a:custGeom>
            <a:solidFill>
              <a:schemeClr val="tx1"/>
            </a:solidFill>
            <a:ln w="17859" cap="flat">
              <a:solidFill>
                <a:schemeClr val="bg1"/>
              </a:solidFill>
              <a:prstDash val="solid"/>
              <a:miter/>
            </a:ln>
          </p:spPr>
          <p:txBody>
            <a:bodyPr rtlCol="0" anchor="ctr"/>
            <a:lstStyle/>
            <a:p>
              <a:endParaRPr lang="en-GB"/>
            </a:p>
          </p:txBody>
        </p:sp>
      </p:grpSp>
      <p:sp>
        <p:nvSpPr>
          <p:cNvPr id="9" name="Rectangle 8">
            <a:extLst>
              <a:ext uri="{FF2B5EF4-FFF2-40B4-BE49-F238E27FC236}">
                <a16:creationId xmlns:a16="http://schemas.microsoft.com/office/drawing/2014/main" id="{619B3EB1-A08A-4D88-BAFE-E5ABB9B08175}"/>
              </a:ext>
            </a:extLst>
          </p:cNvPr>
          <p:cNvSpPr/>
          <p:nvPr/>
        </p:nvSpPr>
        <p:spPr>
          <a:xfrm>
            <a:off x="5084466" y="211015"/>
            <a:ext cx="6839865" cy="1605894"/>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In the chat, how would you define evaluation? </a:t>
            </a:r>
          </a:p>
        </p:txBody>
      </p:sp>
      <p:sp>
        <p:nvSpPr>
          <p:cNvPr id="10" name="Graphic 5" descr="Coins outline">
            <a:extLst>
              <a:ext uri="{FF2B5EF4-FFF2-40B4-BE49-F238E27FC236}">
                <a16:creationId xmlns:a16="http://schemas.microsoft.com/office/drawing/2014/main" id="{FFE04582-AE9C-45CA-8F48-F6F2D78BE248}"/>
              </a:ext>
            </a:extLst>
          </p:cNvPr>
          <p:cNvSpPr/>
          <p:nvPr/>
        </p:nvSpPr>
        <p:spPr>
          <a:xfrm>
            <a:off x="147201" y="2645982"/>
            <a:ext cx="1187058" cy="1028936"/>
          </a:xfrm>
          <a:custGeom>
            <a:avLst/>
            <a:gdLst>
              <a:gd name="connsiteX0" fmla="*/ 1361238 w 1450793"/>
              <a:gd name="connsiteY0" fmla="*/ 807788 h 1235861"/>
              <a:gd name="connsiteX1" fmla="*/ 1361238 w 1450793"/>
              <a:gd name="connsiteY1" fmla="*/ 680619 h 1235861"/>
              <a:gd name="connsiteX2" fmla="*/ 1056751 w 1450793"/>
              <a:gd name="connsiteY2" fmla="*/ 514047 h 1235861"/>
              <a:gd name="connsiteX3" fmla="*/ 1056751 w 1450793"/>
              <a:gd name="connsiteY3" fmla="*/ 411954 h 1235861"/>
              <a:gd name="connsiteX4" fmla="*/ 967196 w 1450793"/>
              <a:gd name="connsiteY4" fmla="*/ 306279 h 1235861"/>
              <a:gd name="connsiteX5" fmla="*/ 967196 w 1450793"/>
              <a:gd name="connsiteY5" fmla="*/ 179110 h 1235861"/>
              <a:gd name="connsiteX6" fmla="*/ 483598 w 1450793"/>
              <a:gd name="connsiteY6" fmla="*/ 0 h 1235861"/>
              <a:gd name="connsiteX7" fmla="*/ 0 w 1450793"/>
              <a:gd name="connsiteY7" fmla="*/ 179110 h 1235861"/>
              <a:gd name="connsiteX8" fmla="*/ 0 w 1450793"/>
              <a:gd name="connsiteY8" fmla="*/ 322399 h 1235861"/>
              <a:gd name="connsiteX9" fmla="*/ 89555 w 1450793"/>
              <a:gd name="connsiteY9" fmla="*/ 429865 h 1235861"/>
              <a:gd name="connsiteX10" fmla="*/ 89555 w 1450793"/>
              <a:gd name="connsiteY10" fmla="*/ 555242 h 1235861"/>
              <a:gd name="connsiteX11" fmla="*/ 89555 w 1450793"/>
              <a:gd name="connsiteY11" fmla="*/ 557033 h 1235861"/>
              <a:gd name="connsiteX12" fmla="*/ 0 w 1450793"/>
              <a:gd name="connsiteY12" fmla="*/ 662708 h 1235861"/>
              <a:gd name="connsiteX13" fmla="*/ 0 w 1450793"/>
              <a:gd name="connsiteY13" fmla="*/ 805996 h 1235861"/>
              <a:gd name="connsiteX14" fmla="*/ 483598 w 1450793"/>
              <a:gd name="connsiteY14" fmla="*/ 985107 h 1235861"/>
              <a:gd name="connsiteX15" fmla="*/ 483598 w 1450793"/>
              <a:gd name="connsiteY15" fmla="*/ 1056751 h 1235861"/>
              <a:gd name="connsiteX16" fmla="*/ 967196 w 1450793"/>
              <a:gd name="connsiteY16" fmla="*/ 1235861 h 1235861"/>
              <a:gd name="connsiteX17" fmla="*/ 1450794 w 1450793"/>
              <a:gd name="connsiteY17" fmla="*/ 1056751 h 1235861"/>
              <a:gd name="connsiteX18" fmla="*/ 1450794 w 1450793"/>
              <a:gd name="connsiteY18" fmla="*/ 913463 h 1235861"/>
              <a:gd name="connsiteX19" fmla="*/ 1361238 w 1450793"/>
              <a:gd name="connsiteY19" fmla="*/ 807788 h 1235861"/>
              <a:gd name="connsiteX20" fmla="*/ 1414972 w 1450793"/>
              <a:gd name="connsiteY20" fmla="*/ 915254 h 1235861"/>
              <a:gd name="connsiteX21" fmla="*/ 967196 w 1450793"/>
              <a:gd name="connsiteY21" fmla="*/ 1058542 h 1235861"/>
              <a:gd name="connsiteX22" fmla="*/ 540913 w 1450793"/>
              <a:gd name="connsiteY22" fmla="*/ 956449 h 1235861"/>
              <a:gd name="connsiteX23" fmla="*/ 540913 w 1450793"/>
              <a:gd name="connsiteY23" fmla="*/ 956449 h 1235861"/>
              <a:gd name="connsiteX24" fmla="*/ 875849 w 1450793"/>
              <a:gd name="connsiteY24" fmla="*/ 1004809 h 1235861"/>
              <a:gd name="connsiteX25" fmla="*/ 1355865 w 1450793"/>
              <a:gd name="connsiteY25" fmla="*/ 848983 h 1235861"/>
              <a:gd name="connsiteX26" fmla="*/ 1414972 w 1450793"/>
              <a:gd name="connsiteY26" fmla="*/ 915254 h 1235861"/>
              <a:gd name="connsiteX27" fmla="*/ 1110484 w 1450793"/>
              <a:gd name="connsiteY27" fmla="*/ 1085408 h 1235861"/>
              <a:gd name="connsiteX28" fmla="*/ 1110484 w 1450793"/>
              <a:gd name="connsiteY28" fmla="*/ 1192875 h 1235861"/>
              <a:gd name="connsiteX29" fmla="*/ 1038840 w 1450793"/>
              <a:gd name="connsiteY29" fmla="*/ 1198248 h 1235861"/>
              <a:gd name="connsiteX30" fmla="*/ 1038840 w 1450793"/>
              <a:gd name="connsiteY30" fmla="*/ 1090782 h 1235861"/>
              <a:gd name="connsiteX31" fmla="*/ 1110484 w 1450793"/>
              <a:gd name="connsiteY31" fmla="*/ 1085408 h 1235861"/>
              <a:gd name="connsiteX32" fmla="*/ 1146306 w 1450793"/>
              <a:gd name="connsiteY32" fmla="*/ 1081826 h 1235861"/>
              <a:gd name="connsiteX33" fmla="*/ 1217950 w 1450793"/>
              <a:gd name="connsiteY33" fmla="*/ 1069289 h 1235861"/>
              <a:gd name="connsiteX34" fmla="*/ 1217950 w 1450793"/>
              <a:gd name="connsiteY34" fmla="*/ 1174964 h 1235861"/>
              <a:gd name="connsiteX35" fmla="*/ 1146306 w 1450793"/>
              <a:gd name="connsiteY35" fmla="*/ 1187501 h 1235861"/>
              <a:gd name="connsiteX36" fmla="*/ 1146306 w 1450793"/>
              <a:gd name="connsiteY36" fmla="*/ 1081826 h 1235861"/>
              <a:gd name="connsiteX37" fmla="*/ 1253772 w 1450793"/>
              <a:gd name="connsiteY37" fmla="*/ 1060333 h 1235861"/>
              <a:gd name="connsiteX38" fmla="*/ 1325416 w 1450793"/>
              <a:gd name="connsiteY38" fmla="*/ 1037049 h 1235861"/>
              <a:gd name="connsiteX39" fmla="*/ 1325416 w 1450793"/>
              <a:gd name="connsiteY39" fmla="*/ 1140933 h 1235861"/>
              <a:gd name="connsiteX40" fmla="*/ 1253772 w 1450793"/>
              <a:gd name="connsiteY40" fmla="*/ 1166008 h 1235861"/>
              <a:gd name="connsiteX41" fmla="*/ 1253772 w 1450793"/>
              <a:gd name="connsiteY41" fmla="*/ 1060333 h 1235861"/>
              <a:gd name="connsiteX42" fmla="*/ 680619 w 1450793"/>
              <a:gd name="connsiteY42" fmla="*/ 1166008 h 1235861"/>
              <a:gd name="connsiteX43" fmla="*/ 608975 w 1450793"/>
              <a:gd name="connsiteY43" fmla="*/ 1140933 h 1235861"/>
              <a:gd name="connsiteX44" fmla="*/ 608975 w 1450793"/>
              <a:gd name="connsiteY44" fmla="*/ 1037049 h 1235861"/>
              <a:gd name="connsiteX45" fmla="*/ 680619 w 1450793"/>
              <a:gd name="connsiteY45" fmla="*/ 1060333 h 1235861"/>
              <a:gd name="connsiteX46" fmla="*/ 680619 w 1450793"/>
              <a:gd name="connsiteY46" fmla="*/ 1166008 h 1235861"/>
              <a:gd name="connsiteX47" fmla="*/ 716441 w 1450793"/>
              <a:gd name="connsiteY47" fmla="*/ 1069289 h 1235861"/>
              <a:gd name="connsiteX48" fmla="*/ 788085 w 1450793"/>
              <a:gd name="connsiteY48" fmla="*/ 1081826 h 1235861"/>
              <a:gd name="connsiteX49" fmla="*/ 788085 w 1450793"/>
              <a:gd name="connsiteY49" fmla="*/ 1189293 h 1235861"/>
              <a:gd name="connsiteX50" fmla="*/ 716441 w 1450793"/>
              <a:gd name="connsiteY50" fmla="*/ 1176755 h 1235861"/>
              <a:gd name="connsiteX51" fmla="*/ 716441 w 1450793"/>
              <a:gd name="connsiteY51" fmla="*/ 1069289 h 1235861"/>
              <a:gd name="connsiteX52" fmla="*/ 823908 w 1450793"/>
              <a:gd name="connsiteY52" fmla="*/ 1085408 h 1235861"/>
              <a:gd name="connsiteX53" fmla="*/ 895552 w 1450793"/>
              <a:gd name="connsiteY53" fmla="*/ 1090782 h 1235861"/>
              <a:gd name="connsiteX54" fmla="*/ 895552 w 1450793"/>
              <a:gd name="connsiteY54" fmla="*/ 1198248 h 1235861"/>
              <a:gd name="connsiteX55" fmla="*/ 823908 w 1450793"/>
              <a:gd name="connsiteY55" fmla="*/ 1192875 h 1235861"/>
              <a:gd name="connsiteX56" fmla="*/ 823908 w 1450793"/>
              <a:gd name="connsiteY56" fmla="*/ 1085408 h 1235861"/>
              <a:gd name="connsiteX57" fmla="*/ 394043 w 1450793"/>
              <a:gd name="connsiteY57" fmla="*/ 682410 h 1235861"/>
              <a:gd name="connsiteX58" fmla="*/ 394043 w 1450793"/>
              <a:gd name="connsiteY58" fmla="*/ 687784 h 1235861"/>
              <a:gd name="connsiteX59" fmla="*/ 322399 w 1450793"/>
              <a:gd name="connsiteY59" fmla="*/ 675246 h 1235861"/>
              <a:gd name="connsiteX60" fmla="*/ 322399 w 1450793"/>
              <a:gd name="connsiteY60" fmla="*/ 569571 h 1235861"/>
              <a:gd name="connsiteX61" fmla="*/ 394043 w 1450793"/>
              <a:gd name="connsiteY61" fmla="*/ 582109 h 1235861"/>
              <a:gd name="connsiteX62" fmla="*/ 394043 w 1450793"/>
              <a:gd name="connsiteY62" fmla="*/ 682410 h 1235861"/>
              <a:gd name="connsiteX63" fmla="*/ 429865 w 1450793"/>
              <a:gd name="connsiteY63" fmla="*/ 825699 h 1235861"/>
              <a:gd name="connsiteX64" fmla="*/ 429865 w 1450793"/>
              <a:gd name="connsiteY64" fmla="*/ 754054 h 1235861"/>
              <a:gd name="connsiteX65" fmla="*/ 483598 w 1450793"/>
              <a:gd name="connsiteY65" fmla="*/ 789877 h 1235861"/>
              <a:gd name="connsiteX66" fmla="*/ 483598 w 1450793"/>
              <a:gd name="connsiteY66" fmla="*/ 891969 h 1235861"/>
              <a:gd name="connsiteX67" fmla="*/ 429865 w 1450793"/>
              <a:gd name="connsiteY67" fmla="*/ 825699 h 1235861"/>
              <a:gd name="connsiteX68" fmla="*/ 429865 w 1450793"/>
              <a:gd name="connsiteY68" fmla="*/ 825699 h 1235861"/>
              <a:gd name="connsiteX69" fmla="*/ 1325416 w 1450793"/>
              <a:gd name="connsiteY69" fmla="*/ 825699 h 1235861"/>
              <a:gd name="connsiteX70" fmla="*/ 1271683 w 1450793"/>
              <a:gd name="connsiteY70" fmla="*/ 890178 h 1235861"/>
              <a:gd name="connsiteX71" fmla="*/ 1271683 w 1450793"/>
              <a:gd name="connsiteY71" fmla="*/ 788085 h 1235861"/>
              <a:gd name="connsiteX72" fmla="*/ 1325416 w 1450793"/>
              <a:gd name="connsiteY72" fmla="*/ 752263 h 1235861"/>
              <a:gd name="connsiteX73" fmla="*/ 1325416 w 1450793"/>
              <a:gd name="connsiteY73" fmla="*/ 825699 h 1235861"/>
              <a:gd name="connsiteX74" fmla="*/ 1235861 w 1450793"/>
              <a:gd name="connsiteY74" fmla="*/ 908089 h 1235861"/>
              <a:gd name="connsiteX75" fmla="*/ 1164217 w 1450793"/>
              <a:gd name="connsiteY75" fmla="*/ 933165 h 1235861"/>
              <a:gd name="connsiteX76" fmla="*/ 1164217 w 1450793"/>
              <a:gd name="connsiteY76" fmla="*/ 827490 h 1235861"/>
              <a:gd name="connsiteX77" fmla="*/ 1235861 w 1450793"/>
              <a:gd name="connsiteY77" fmla="*/ 804205 h 1235861"/>
              <a:gd name="connsiteX78" fmla="*/ 1235861 w 1450793"/>
              <a:gd name="connsiteY78" fmla="*/ 908089 h 1235861"/>
              <a:gd name="connsiteX79" fmla="*/ 1128395 w 1450793"/>
              <a:gd name="connsiteY79" fmla="*/ 942120 h 1235861"/>
              <a:gd name="connsiteX80" fmla="*/ 1056751 w 1450793"/>
              <a:gd name="connsiteY80" fmla="*/ 954658 h 1235861"/>
              <a:gd name="connsiteX81" fmla="*/ 1056751 w 1450793"/>
              <a:gd name="connsiteY81" fmla="*/ 847192 h 1235861"/>
              <a:gd name="connsiteX82" fmla="*/ 1128395 w 1450793"/>
              <a:gd name="connsiteY82" fmla="*/ 834654 h 1235861"/>
              <a:gd name="connsiteX83" fmla="*/ 1128395 w 1450793"/>
              <a:gd name="connsiteY83" fmla="*/ 942120 h 1235861"/>
              <a:gd name="connsiteX84" fmla="*/ 1020929 w 1450793"/>
              <a:gd name="connsiteY84" fmla="*/ 960031 h 1235861"/>
              <a:gd name="connsiteX85" fmla="*/ 949285 w 1450793"/>
              <a:gd name="connsiteY85" fmla="*/ 965405 h 1235861"/>
              <a:gd name="connsiteX86" fmla="*/ 949285 w 1450793"/>
              <a:gd name="connsiteY86" fmla="*/ 857938 h 1235861"/>
              <a:gd name="connsiteX87" fmla="*/ 1020929 w 1450793"/>
              <a:gd name="connsiteY87" fmla="*/ 852565 h 1235861"/>
              <a:gd name="connsiteX88" fmla="*/ 1020929 w 1450793"/>
              <a:gd name="connsiteY88" fmla="*/ 960031 h 1235861"/>
              <a:gd name="connsiteX89" fmla="*/ 913463 w 1450793"/>
              <a:gd name="connsiteY89" fmla="*/ 967196 h 1235861"/>
              <a:gd name="connsiteX90" fmla="*/ 877641 w 1450793"/>
              <a:gd name="connsiteY90" fmla="*/ 967196 h 1235861"/>
              <a:gd name="connsiteX91" fmla="*/ 841819 w 1450793"/>
              <a:gd name="connsiteY91" fmla="*/ 967196 h 1235861"/>
              <a:gd name="connsiteX92" fmla="*/ 841819 w 1450793"/>
              <a:gd name="connsiteY92" fmla="*/ 859729 h 1235861"/>
              <a:gd name="connsiteX93" fmla="*/ 877641 w 1450793"/>
              <a:gd name="connsiteY93" fmla="*/ 859729 h 1235861"/>
              <a:gd name="connsiteX94" fmla="*/ 913463 w 1450793"/>
              <a:gd name="connsiteY94" fmla="*/ 859729 h 1235861"/>
              <a:gd name="connsiteX95" fmla="*/ 913463 w 1450793"/>
              <a:gd name="connsiteY95" fmla="*/ 967196 h 1235861"/>
              <a:gd name="connsiteX96" fmla="*/ 805996 w 1450793"/>
              <a:gd name="connsiteY96" fmla="*/ 967196 h 1235861"/>
              <a:gd name="connsiteX97" fmla="*/ 734352 w 1450793"/>
              <a:gd name="connsiteY97" fmla="*/ 961822 h 1235861"/>
              <a:gd name="connsiteX98" fmla="*/ 734352 w 1450793"/>
              <a:gd name="connsiteY98" fmla="*/ 854356 h 1235861"/>
              <a:gd name="connsiteX99" fmla="*/ 805996 w 1450793"/>
              <a:gd name="connsiteY99" fmla="*/ 859729 h 1235861"/>
              <a:gd name="connsiteX100" fmla="*/ 805996 w 1450793"/>
              <a:gd name="connsiteY100" fmla="*/ 967196 h 1235861"/>
              <a:gd name="connsiteX101" fmla="*/ 698530 w 1450793"/>
              <a:gd name="connsiteY101" fmla="*/ 956449 h 1235861"/>
              <a:gd name="connsiteX102" fmla="*/ 626886 w 1450793"/>
              <a:gd name="connsiteY102" fmla="*/ 943911 h 1235861"/>
              <a:gd name="connsiteX103" fmla="*/ 626886 w 1450793"/>
              <a:gd name="connsiteY103" fmla="*/ 838236 h 1235861"/>
              <a:gd name="connsiteX104" fmla="*/ 698530 w 1450793"/>
              <a:gd name="connsiteY104" fmla="*/ 850774 h 1235861"/>
              <a:gd name="connsiteX105" fmla="*/ 698530 w 1450793"/>
              <a:gd name="connsiteY105" fmla="*/ 956449 h 1235861"/>
              <a:gd name="connsiteX106" fmla="*/ 591064 w 1450793"/>
              <a:gd name="connsiteY106" fmla="*/ 933165 h 1235861"/>
              <a:gd name="connsiteX107" fmla="*/ 519420 w 1450793"/>
              <a:gd name="connsiteY107" fmla="*/ 908089 h 1235861"/>
              <a:gd name="connsiteX108" fmla="*/ 519420 w 1450793"/>
              <a:gd name="connsiteY108" fmla="*/ 804205 h 1235861"/>
              <a:gd name="connsiteX109" fmla="*/ 591064 w 1450793"/>
              <a:gd name="connsiteY109" fmla="*/ 827490 h 1235861"/>
              <a:gd name="connsiteX110" fmla="*/ 591064 w 1450793"/>
              <a:gd name="connsiteY110" fmla="*/ 933165 h 1235861"/>
              <a:gd name="connsiteX111" fmla="*/ 1325416 w 1450793"/>
              <a:gd name="connsiteY111" fmla="*/ 682410 h 1235861"/>
              <a:gd name="connsiteX112" fmla="*/ 877641 w 1450793"/>
              <a:gd name="connsiteY112" fmla="*/ 825699 h 1235861"/>
              <a:gd name="connsiteX113" fmla="*/ 429865 w 1450793"/>
              <a:gd name="connsiteY113" fmla="*/ 682410 h 1235861"/>
              <a:gd name="connsiteX114" fmla="*/ 877641 w 1450793"/>
              <a:gd name="connsiteY114" fmla="*/ 539122 h 1235861"/>
              <a:gd name="connsiteX115" fmla="*/ 1325416 w 1450793"/>
              <a:gd name="connsiteY115" fmla="*/ 682410 h 1235861"/>
              <a:gd name="connsiteX116" fmla="*/ 429865 w 1450793"/>
              <a:gd name="connsiteY116" fmla="*/ 610766 h 1235861"/>
              <a:gd name="connsiteX117" fmla="*/ 429865 w 1450793"/>
              <a:gd name="connsiteY117" fmla="*/ 583900 h 1235861"/>
              <a:gd name="connsiteX118" fmla="*/ 462105 w 1450793"/>
              <a:gd name="connsiteY118" fmla="*/ 587482 h 1235861"/>
              <a:gd name="connsiteX119" fmla="*/ 429865 w 1450793"/>
              <a:gd name="connsiteY119" fmla="*/ 610766 h 1235861"/>
              <a:gd name="connsiteX120" fmla="*/ 990480 w 1450793"/>
              <a:gd name="connsiteY120" fmla="*/ 506882 h 1235861"/>
              <a:gd name="connsiteX121" fmla="*/ 1022720 w 1450793"/>
              <a:gd name="connsiteY121" fmla="*/ 483598 h 1235861"/>
              <a:gd name="connsiteX122" fmla="*/ 1022720 w 1450793"/>
              <a:gd name="connsiteY122" fmla="*/ 510464 h 1235861"/>
              <a:gd name="connsiteX123" fmla="*/ 990480 w 1450793"/>
              <a:gd name="connsiteY123" fmla="*/ 506882 h 1235861"/>
              <a:gd name="connsiteX124" fmla="*/ 963614 w 1450793"/>
              <a:gd name="connsiteY124" fmla="*/ 345683 h 1235861"/>
              <a:gd name="connsiteX125" fmla="*/ 1020929 w 1450793"/>
              <a:gd name="connsiteY125" fmla="*/ 411954 h 1235861"/>
              <a:gd name="connsiteX126" fmla="*/ 915254 w 1450793"/>
              <a:gd name="connsiteY126" fmla="*/ 501509 h 1235861"/>
              <a:gd name="connsiteX127" fmla="*/ 877641 w 1450793"/>
              <a:gd name="connsiteY127" fmla="*/ 501509 h 1235861"/>
              <a:gd name="connsiteX128" fmla="*/ 528375 w 1450793"/>
              <a:gd name="connsiteY128" fmla="*/ 555242 h 1235861"/>
              <a:gd name="connsiteX129" fmla="*/ 148662 w 1450793"/>
              <a:gd name="connsiteY129" fmla="*/ 454940 h 1235861"/>
              <a:gd name="connsiteX130" fmla="*/ 148662 w 1450793"/>
              <a:gd name="connsiteY130" fmla="*/ 454940 h 1235861"/>
              <a:gd name="connsiteX131" fmla="*/ 483598 w 1450793"/>
              <a:gd name="connsiteY131" fmla="*/ 503300 h 1235861"/>
              <a:gd name="connsiteX132" fmla="*/ 963614 w 1450793"/>
              <a:gd name="connsiteY132" fmla="*/ 345683 h 1235861"/>
              <a:gd name="connsiteX133" fmla="*/ 286577 w 1450793"/>
              <a:gd name="connsiteY133" fmla="*/ 558824 h 1235861"/>
              <a:gd name="connsiteX134" fmla="*/ 286577 w 1450793"/>
              <a:gd name="connsiteY134" fmla="*/ 664499 h 1235861"/>
              <a:gd name="connsiteX135" fmla="*/ 214932 w 1450793"/>
              <a:gd name="connsiteY135" fmla="*/ 639424 h 1235861"/>
              <a:gd name="connsiteX136" fmla="*/ 214932 w 1450793"/>
              <a:gd name="connsiteY136" fmla="*/ 535540 h 1235861"/>
              <a:gd name="connsiteX137" fmla="*/ 286577 w 1450793"/>
              <a:gd name="connsiteY137" fmla="*/ 558824 h 1235861"/>
              <a:gd name="connsiteX138" fmla="*/ 179110 w 1450793"/>
              <a:gd name="connsiteY138" fmla="*/ 519420 h 1235861"/>
              <a:gd name="connsiteX139" fmla="*/ 179110 w 1450793"/>
              <a:gd name="connsiteY139" fmla="*/ 621513 h 1235861"/>
              <a:gd name="connsiteX140" fmla="*/ 125377 w 1450793"/>
              <a:gd name="connsiteY140" fmla="*/ 557033 h 1235861"/>
              <a:gd name="connsiteX141" fmla="*/ 125377 w 1450793"/>
              <a:gd name="connsiteY141" fmla="*/ 485389 h 1235861"/>
              <a:gd name="connsiteX142" fmla="*/ 179110 w 1450793"/>
              <a:gd name="connsiteY142" fmla="*/ 519420 h 1235861"/>
              <a:gd name="connsiteX143" fmla="*/ 125377 w 1450793"/>
              <a:gd name="connsiteY143" fmla="*/ 406580 h 1235861"/>
              <a:gd name="connsiteX144" fmla="*/ 125377 w 1450793"/>
              <a:gd name="connsiteY144" fmla="*/ 302696 h 1235861"/>
              <a:gd name="connsiteX145" fmla="*/ 197021 w 1450793"/>
              <a:gd name="connsiteY145" fmla="*/ 325981 h 1235861"/>
              <a:gd name="connsiteX146" fmla="*/ 197021 w 1450793"/>
              <a:gd name="connsiteY146" fmla="*/ 431656 h 1235861"/>
              <a:gd name="connsiteX147" fmla="*/ 125377 w 1450793"/>
              <a:gd name="connsiteY147" fmla="*/ 406580 h 1235861"/>
              <a:gd name="connsiteX148" fmla="*/ 232843 w 1450793"/>
              <a:gd name="connsiteY148" fmla="*/ 440611 h 1235861"/>
              <a:gd name="connsiteX149" fmla="*/ 232843 w 1450793"/>
              <a:gd name="connsiteY149" fmla="*/ 334936 h 1235861"/>
              <a:gd name="connsiteX150" fmla="*/ 304488 w 1450793"/>
              <a:gd name="connsiteY150" fmla="*/ 347474 h 1235861"/>
              <a:gd name="connsiteX151" fmla="*/ 304488 w 1450793"/>
              <a:gd name="connsiteY151" fmla="*/ 454940 h 1235861"/>
              <a:gd name="connsiteX152" fmla="*/ 232843 w 1450793"/>
              <a:gd name="connsiteY152" fmla="*/ 440611 h 1235861"/>
              <a:gd name="connsiteX153" fmla="*/ 340310 w 1450793"/>
              <a:gd name="connsiteY153" fmla="*/ 458522 h 1235861"/>
              <a:gd name="connsiteX154" fmla="*/ 340310 w 1450793"/>
              <a:gd name="connsiteY154" fmla="*/ 351056 h 1235861"/>
              <a:gd name="connsiteX155" fmla="*/ 411954 w 1450793"/>
              <a:gd name="connsiteY155" fmla="*/ 356430 h 1235861"/>
              <a:gd name="connsiteX156" fmla="*/ 411954 w 1450793"/>
              <a:gd name="connsiteY156" fmla="*/ 463896 h 1235861"/>
              <a:gd name="connsiteX157" fmla="*/ 340310 w 1450793"/>
              <a:gd name="connsiteY157" fmla="*/ 458522 h 1235861"/>
              <a:gd name="connsiteX158" fmla="*/ 447776 w 1450793"/>
              <a:gd name="connsiteY158" fmla="*/ 465687 h 1235861"/>
              <a:gd name="connsiteX159" fmla="*/ 447776 w 1450793"/>
              <a:gd name="connsiteY159" fmla="*/ 358221 h 1235861"/>
              <a:gd name="connsiteX160" fmla="*/ 483598 w 1450793"/>
              <a:gd name="connsiteY160" fmla="*/ 358221 h 1235861"/>
              <a:gd name="connsiteX161" fmla="*/ 519420 w 1450793"/>
              <a:gd name="connsiteY161" fmla="*/ 358221 h 1235861"/>
              <a:gd name="connsiteX162" fmla="*/ 519420 w 1450793"/>
              <a:gd name="connsiteY162" fmla="*/ 465687 h 1235861"/>
              <a:gd name="connsiteX163" fmla="*/ 483598 w 1450793"/>
              <a:gd name="connsiteY163" fmla="*/ 465687 h 1235861"/>
              <a:gd name="connsiteX164" fmla="*/ 447776 w 1450793"/>
              <a:gd name="connsiteY164" fmla="*/ 465687 h 1235861"/>
              <a:gd name="connsiteX165" fmla="*/ 555242 w 1450793"/>
              <a:gd name="connsiteY165" fmla="*/ 465687 h 1235861"/>
              <a:gd name="connsiteX166" fmla="*/ 555242 w 1450793"/>
              <a:gd name="connsiteY166" fmla="*/ 358221 h 1235861"/>
              <a:gd name="connsiteX167" fmla="*/ 626886 w 1450793"/>
              <a:gd name="connsiteY167" fmla="*/ 352847 h 1235861"/>
              <a:gd name="connsiteX168" fmla="*/ 626886 w 1450793"/>
              <a:gd name="connsiteY168" fmla="*/ 460313 h 1235861"/>
              <a:gd name="connsiteX169" fmla="*/ 555242 w 1450793"/>
              <a:gd name="connsiteY169" fmla="*/ 465687 h 1235861"/>
              <a:gd name="connsiteX170" fmla="*/ 662708 w 1450793"/>
              <a:gd name="connsiteY170" fmla="*/ 454940 h 1235861"/>
              <a:gd name="connsiteX171" fmla="*/ 662708 w 1450793"/>
              <a:gd name="connsiteY171" fmla="*/ 347474 h 1235861"/>
              <a:gd name="connsiteX172" fmla="*/ 734352 w 1450793"/>
              <a:gd name="connsiteY172" fmla="*/ 334936 h 1235861"/>
              <a:gd name="connsiteX173" fmla="*/ 734352 w 1450793"/>
              <a:gd name="connsiteY173" fmla="*/ 440611 h 1235861"/>
              <a:gd name="connsiteX174" fmla="*/ 662708 w 1450793"/>
              <a:gd name="connsiteY174" fmla="*/ 454940 h 1235861"/>
              <a:gd name="connsiteX175" fmla="*/ 770174 w 1450793"/>
              <a:gd name="connsiteY175" fmla="*/ 431656 h 1235861"/>
              <a:gd name="connsiteX176" fmla="*/ 770174 w 1450793"/>
              <a:gd name="connsiteY176" fmla="*/ 325981 h 1235861"/>
              <a:gd name="connsiteX177" fmla="*/ 841819 w 1450793"/>
              <a:gd name="connsiteY177" fmla="*/ 302696 h 1235861"/>
              <a:gd name="connsiteX178" fmla="*/ 841819 w 1450793"/>
              <a:gd name="connsiteY178" fmla="*/ 406580 h 1235861"/>
              <a:gd name="connsiteX179" fmla="*/ 770174 w 1450793"/>
              <a:gd name="connsiteY179" fmla="*/ 431656 h 1235861"/>
              <a:gd name="connsiteX180" fmla="*/ 877641 w 1450793"/>
              <a:gd name="connsiteY180" fmla="*/ 388669 h 1235861"/>
              <a:gd name="connsiteX181" fmla="*/ 877641 w 1450793"/>
              <a:gd name="connsiteY181" fmla="*/ 286577 h 1235861"/>
              <a:gd name="connsiteX182" fmla="*/ 931374 w 1450793"/>
              <a:gd name="connsiteY182" fmla="*/ 250754 h 1235861"/>
              <a:gd name="connsiteX183" fmla="*/ 931374 w 1450793"/>
              <a:gd name="connsiteY183" fmla="*/ 322399 h 1235861"/>
              <a:gd name="connsiteX184" fmla="*/ 877641 w 1450793"/>
              <a:gd name="connsiteY184" fmla="*/ 388669 h 1235861"/>
              <a:gd name="connsiteX185" fmla="*/ 89555 w 1450793"/>
              <a:gd name="connsiteY185" fmla="*/ 388669 h 1235861"/>
              <a:gd name="connsiteX186" fmla="*/ 35822 w 1450793"/>
              <a:gd name="connsiteY186" fmla="*/ 324190 h 1235861"/>
              <a:gd name="connsiteX187" fmla="*/ 35822 w 1450793"/>
              <a:gd name="connsiteY187" fmla="*/ 252546 h 1235861"/>
              <a:gd name="connsiteX188" fmla="*/ 89555 w 1450793"/>
              <a:gd name="connsiteY188" fmla="*/ 288368 h 1235861"/>
              <a:gd name="connsiteX189" fmla="*/ 89555 w 1450793"/>
              <a:gd name="connsiteY189" fmla="*/ 388669 h 1235861"/>
              <a:gd name="connsiteX190" fmla="*/ 35822 w 1450793"/>
              <a:gd name="connsiteY190" fmla="*/ 180901 h 1235861"/>
              <a:gd name="connsiteX191" fmla="*/ 483598 w 1450793"/>
              <a:gd name="connsiteY191" fmla="*/ 37613 h 1235861"/>
              <a:gd name="connsiteX192" fmla="*/ 931374 w 1450793"/>
              <a:gd name="connsiteY192" fmla="*/ 180901 h 1235861"/>
              <a:gd name="connsiteX193" fmla="*/ 483598 w 1450793"/>
              <a:gd name="connsiteY193" fmla="*/ 324190 h 1235861"/>
              <a:gd name="connsiteX194" fmla="*/ 35822 w 1450793"/>
              <a:gd name="connsiteY194" fmla="*/ 180901 h 1235861"/>
              <a:gd name="connsiteX195" fmla="*/ 98511 w 1450793"/>
              <a:gd name="connsiteY195" fmla="*/ 592855 h 1235861"/>
              <a:gd name="connsiteX196" fmla="*/ 394043 w 1450793"/>
              <a:gd name="connsiteY196" fmla="*/ 721815 h 1235861"/>
              <a:gd name="connsiteX197" fmla="*/ 394043 w 1450793"/>
              <a:gd name="connsiteY197" fmla="*/ 802414 h 1235861"/>
              <a:gd name="connsiteX198" fmla="*/ 35822 w 1450793"/>
              <a:gd name="connsiteY198" fmla="*/ 662708 h 1235861"/>
              <a:gd name="connsiteX199" fmla="*/ 98511 w 1450793"/>
              <a:gd name="connsiteY199" fmla="*/ 592855 h 1235861"/>
              <a:gd name="connsiteX200" fmla="*/ 89555 w 1450793"/>
              <a:gd name="connsiteY200" fmla="*/ 872267 h 1235861"/>
              <a:gd name="connsiteX201" fmla="*/ 35822 w 1450793"/>
              <a:gd name="connsiteY201" fmla="*/ 807788 h 1235861"/>
              <a:gd name="connsiteX202" fmla="*/ 35822 w 1450793"/>
              <a:gd name="connsiteY202" fmla="*/ 736143 h 1235861"/>
              <a:gd name="connsiteX203" fmla="*/ 89555 w 1450793"/>
              <a:gd name="connsiteY203" fmla="*/ 771965 h 1235861"/>
              <a:gd name="connsiteX204" fmla="*/ 89555 w 1450793"/>
              <a:gd name="connsiteY204" fmla="*/ 872267 h 1235861"/>
              <a:gd name="connsiteX205" fmla="*/ 197021 w 1450793"/>
              <a:gd name="connsiteY205" fmla="*/ 915254 h 1235861"/>
              <a:gd name="connsiteX206" fmla="*/ 125377 w 1450793"/>
              <a:gd name="connsiteY206" fmla="*/ 890178 h 1235861"/>
              <a:gd name="connsiteX207" fmla="*/ 125377 w 1450793"/>
              <a:gd name="connsiteY207" fmla="*/ 786294 h 1235861"/>
              <a:gd name="connsiteX208" fmla="*/ 197021 w 1450793"/>
              <a:gd name="connsiteY208" fmla="*/ 809579 h 1235861"/>
              <a:gd name="connsiteX209" fmla="*/ 197021 w 1450793"/>
              <a:gd name="connsiteY209" fmla="*/ 915254 h 1235861"/>
              <a:gd name="connsiteX210" fmla="*/ 304488 w 1450793"/>
              <a:gd name="connsiteY210" fmla="*/ 938538 h 1235861"/>
              <a:gd name="connsiteX211" fmla="*/ 232843 w 1450793"/>
              <a:gd name="connsiteY211" fmla="*/ 926000 h 1235861"/>
              <a:gd name="connsiteX212" fmla="*/ 232843 w 1450793"/>
              <a:gd name="connsiteY212" fmla="*/ 820325 h 1235861"/>
              <a:gd name="connsiteX213" fmla="*/ 304488 w 1450793"/>
              <a:gd name="connsiteY213" fmla="*/ 832863 h 1235861"/>
              <a:gd name="connsiteX214" fmla="*/ 304488 w 1450793"/>
              <a:gd name="connsiteY214" fmla="*/ 938538 h 1235861"/>
              <a:gd name="connsiteX215" fmla="*/ 340310 w 1450793"/>
              <a:gd name="connsiteY215" fmla="*/ 834654 h 1235861"/>
              <a:gd name="connsiteX216" fmla="*/ 395834 w 1450793"/>
              <a:gd name="connsiteY216" fmla="*/ 840027 h 1235861"/>
              <a:gd name="connsiteX217" fmla="*/ 411954 w 1450793"/>
              <a:gd name="connsiteY217" fmla="*/ 877641 h 1235861"/>
              <a:gd name="connsiteX218" fmla="*/ 411954 w 1450793"/>
              <a:gd name="connsiteY218" fmla="*/ 949285 h 1235861"/>
              <a:gd name="connsiteX219" fmla="*/ 340310 w 1450793"/>
              <a:gd name="connsiteY219" fmla="*/ 943911 h 1235861"/>
              <a:gd name="connsiteX220" fmla="*/ 340310 w 1450793"/>
              <a:gd name="connsiteY220" fmla="*/ 834654 h 1235861"/>
              <a:gd name="connsiteX221" fmla="*/ 447776 w 1450793"/>
              <a:gd name="connsiteY221" fmla="*/ 909880 h 1235861"/>
              <a:gd name="connsiteX222" fmla="*/ 483598 w 1450793"/>
              <a:gd name="connsiteY222" fmla="*/ 931374 h 1235861"/>
              <a:gd name="connsiteX223" fmla="*/ 483598 w 1450793"/>
              <a:gd name="connsiteY223" fmla="*/ 949285 h 1235861"/>
              <a:gd name="connsiteX224" fmla="*/ 447776 w 1450793"/>
              <a:gd name="connsiteY224" fmla="*/ 949285 h 1235861"/>
              <a:gd name="connsiteX225" fmla="*/ 447776 w 1450793"/>
              <a:gd name="connsiteY225" fmla="*/ 909880 h 1235861"/>
              <a:gd name="connsiteX226" fmla="*/ 519420 w 1450793"/>
              <a:gd name="connsiteY226" fmla="*/ 1058542 h 1235861"/>
              <a:gd name="connsiteX227" fmla="*/ 519420 w 1450793"/>
              <a:gd name="connsiteY227" fmla="*/ 986898 h 1235861"/>
              <a:gd name="connsiteX228" fmla="*/ 573153 w 1450793"/>
              <a:gd name="connsiteY228" fmla="*/ 1022720 h 1235861"/>
              <a:gd name="connsiteX229" fmla="*/ 573153 w 1450793"/>
              <a:gd name="connsiteY229" fmla="*/ 1124813 h 1235861"/>
              <a:gd name="connsiteX230" fmla="*/ 519420 w 1450793"/>
              <a:gd name="connsiteY230" fmla="*/ 1058542 h 1235861"/>
              <a:gd name="connsiteX231" fmla="*/ 519420 w 1450793"/>
              <a:gd name="connsiteY231" fmla="*/ 1058542 h 1235861"/>
              <a:gd name="connsiteX232" fmla="*/ 931374 w 1450793"/>
              <a:gd name="connsiteY232" fmla="*/ 1092573 h 1235861"/>
              <a:gd name="connsiteX233" fmla="*/ 967196 w 1450793"/>
              <a:gd name="connsiteY233" fmla="*/ 1092573 h 1235861"/>
              <a:gd name="connsiteX234" fmla="*/ 1003018 w 1450793"/>
              <a:gd name="connsiteY234" fmla="*/ 1092573 h 1235861"/>
              <a:gd name="connsiteX235" fmla="*/ 1003018 w 1450793"/>
              <a:gd name="connsiteY235" fmla="*/ 1200039 h 1235861"/>
              <a:gd name="connsiteX236" fmla="*/ 967196 w 1450793"/>
              <a:gd name="connsiteY236" fmla="*/ 1200039 h 1235861"/>
              <a:gd name="connsiteX237" fmla="*/ 931374 w 1450793"/>
              <a:gd name="connsiteY237" fmla="*/ 1200039 h 1235861"/>
              <a:gd name="connsiteX238" fmla="*/ 931374 w 1450793"/>
              <a:gd name="connsiteY238" fmla="*/ 1092573 h 1235861"/>
              <a:gd name="connsiteX239" fmla="*/ 1361238 w 1450793"/>
              <a:gd name="connsiteY239" fmla="*/ 1020929 h 1235861"/>
              <a:gd name="connsiteX240" fmla="*/ 1414972 w 1450793"/>
              <a:gd name="connsiteY240" fmla="*/ 985107 h 1235861"/>
              <a:gd name="connsiteX241" fmla="*/ 1414972 w 1450793"/>
              <a:gd name="connsiteY241" fmla="*/ 1056751 h 1235861"/>
              <a:gd name="connsiteX242" fmla="*/ 1361238 w 1450793"/>
              <a:gd name="connsiteY242" fmla="*/ 1121231 h 1235861"/>
              <a:gd name="connsiteX243" fmla="*/ 1361238 w 1450793"/>
              <a:gd name="connsiteY243" fmla="*/ 1020929 h 123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1450793" h="1235861">
                <a:moveTo>
                  <a:pt x="1361238" y="807788"/>
                </a:moveTo>
                <a:lnTo>
                  <a:pt x="1361238" y="680619"/>
                </a:lnTo>
                <a:cubicBezTo>
                  <a:pt x="1361238" y="594646"/>
                  <a:pt x="1223323" y="537331"/>
                  <a:pt x="1056751" y="514047"/>
                </a:cubicBezTo>
                <a:lnTo>
                  <a:pt x="1056751" y="411954"/>
                </a:lnTo>
                <a:cubicBezTo>
                  <a:pt x="1056751" y="383296"/>
                  <a:pt x="1040631" y="343892"/>
                  <a:pt x="967196" y="306279"/>
                </a:cubicBezTo>
                <a:lnTo>
                  <a:pt x="967196" y="179110"/>
                </a:lnTo>
                <a:cubicBezTo>
                  <a:pt x="967196" y="62689"/>
                  <a:pt x="718232" y="0"/>
                  <a:pt x="483598" y="0"/>
                </a:cubicBezTo>
                <a:cubicBezTo>
                  <a:pt x="248963" y="0"/>
                  <a:pt x="0" y="62689"/>
                  <a:pt x="0" y="179110"/>
                </a:cubicBezTo>
                <a:lnTo>
                  <a:pt x="0" y="322399"/>
                </a:lnTo>
                <a:cubicBezTo>
                  <a:pt x="0" y="365385"/>
                  <a:pt x="34031" y="401207"/>
                  <a:pt x="89555" y="429865"/>
                </a:cubicBezTo>
                <a:lnTo>
                  <a:pt x="89555" y="555242"/>
                </a:lnTo>
                <a:cubicBezTo>
                  <a:pt x="89555" y="555242"/>
                  <a:pt x="89555" y="555242"/>
                  <a:pt x="89555" y="557033"/>
                </a:cubicBezTo>
                <a:cubicBezTo>
                  <a:pt x="16120" y="594646"/>
                  <a:pt x="0" y="635842"/>
                  <a:pt x="0" y="662708"/>
                </a:cubicBezTo>
                <a:lnTo>
                  <a:pt x="0" y="805996"/>
                </a:lnTo>
                <a:cubicBezTo>
                  <a:pt x="0" y="922418"/>
                  <a:pt x="248963" y="985107"/>
                  <a:pt x="483598" y="985107"/>
                </a:cubicBezTo>
                <a:lnTo>
                  <a:pt x="483598" y="1056751"/>
                </a:lnTo>
                <a:cubicBezTo>
                  <a:pt x="483598" y="1173173"/>
                  <a:pt x="732561" y="1235861"/>
                  <a:pt x="967196" y="1235861"/>
                </a:cubicBezTo>
                <a:cubicBezTo>
                  <a:pt x="1201830" y="1235861"/>
                  <a:pt x="1450794" y="1173173"/>
                  <a:pt x="1450794" y="1056751"/>
                </a:cubicBezTo>
                <a:lnTo>
                  <a:pt x="1450794" y="913463"/>
                </a:lnTo>
                <a:cubicBezTo>
                  <a:pt x="1450794" y="886596"/>
                  <a:pt x="1434674" y="845401"/>
                  <a:pt x="1361238" y="807788"/>
                </a:cubicBezTo>
                <a:close/>
                <a:moveTo>
                  <a:pt x="1414972" y="915254"/>
                </a:moveTo>
                <a:cubicBezTo>
                  <a:pt x="1414972" y="983316"/>
                  <a:pt x="1230488" y="1058542"/>
                  <a:pt x="967196" y="1058542"/>
                </a:cubicBezTo>
                <a:cubicBezTo>
                  <a:pt x="757637" y="1058542"/>
                  <a:pt x="598228" y="1010182"/>
                  <a:pt x="540913" y="956449"/>
                </a:cubicBezTo>
                <a:cubicBezTo>
                  <a:pt x="540913" y="956449"/>
                  <a:pt x="540913" y="956449"/>
                  <a:pt x="540913" y="956449"/>
                </a:cubicBezTo>
                <a:cubicBezTo>
                  <a:pt x="650170" y="990480"/>
                  <a:pt x="763010" y="1006600"/>
                  <a:pt x="875849" y="1004809"/>
                </a:cubicBezTo>
                <a:cubicBezTo>
                  <a:pt x="1094364" y="1004809"/>
                  <a:pt x="1327207" y="949285"/>
                  <a:pt x="1355865" y="848983"/>
                </a:cubicBezTo>
                <a:cubicBezTo>
                  <a:pt x="1395269" y="868685"/>
                  <a:pt x="1414972" y="891969"/>
                  <a:pt x="1414972" y="915254"/>
                </a:cubicBezTo>
                <a:close/>
                <a:moveTo>
                  <a:pt x="1110484" y="1085408"/>
                </a:moveTo>
                <a:lnTo>
                  <a:pt x="1110484" y="1192875"/>
                </a:lnTo>
                <a:cubicBezTo>
                  <a:pt x="1087200" y="1194666"/>
                  <a:pt x="1063915" y="1198248"/>
                  <a:pt x="1038840" y="1198248"/>
                </a:cubicBezTo>
                <a:lnTo>
                  <a:pt x="1038840" y="1090782"/>
                </a:lnTo>
                <a:cubicBezTo>
                  <a:pt x="1063915" y="1090782"/>
                  <a:pt x="1087200" y="1088991"/>
                  <a:pt x="1110484" y="1085408"/>
                </a:cubicBezTo>
                <a:close/>
                <a:moveTo>
                  <a:pt x="1146306" y="1081826"/>
                </a:moveTo>
                <a:cubicBezTo>
                  <a:pt x="1171382" y="1078244"/>
                  <a:pt x="1194666" y="1074662"/>
                  <a:pt x="1217950" y="1069289"/>
                </a:cubicBezTo>
                <a:lnTo>
                  <a:pt x="1217950" y="1174964"/>
                </a:lnTo>
                <a:cubicBezTo>
                  <a:pt x="1196457" y="1180337"/>
                  <a:pt x="1171382" y="1183919"/>
                  <a:pt x="1146306" y="1187501"/>
                </a:cubicBezTo>
                <a:lnTo>
                  <a:pt x="1146306" y="1081826"/>
                </a:lnTo>
                <a:close/>
                <a:moveTo>
                  <a:pt x="1253772" y="1060333"/>
                </a:moveTo>
                <a:cubicBezTo>
                  <a:pt x="1278848" y="1054960"/>
                  <a:pt x="1302132" y="1046004"/>
                  <a:pt x="1325416" y="1037049"/>
                </a:cubicBezTo>
                <a:lnTo>
                  <a:pt x="1325416" y="1140933"/>
                </a:lnTo>
                <a:cubicBezTo>
                  <a:pt x="1302132" y="1151679"/>
                  <a:pt x="1278848" y="1158844"/>
                  <a:pt x="1253772" y="1166008"/>
                </a:cubicBezTo>
                <a:lnTo>
                  <a:pt x="1253772" y="1060333"/>
                </a:lnTo>
                <a:close/>
                <a:moveTo>
                  <a:pt x="680619" y="1166008"/>
                </a:moveTo>
                <a:cubicBezTo>
                  <a:pt x="655544" y="1158844"/>
                  <a:pt x="632259" y="1151679"/>
                  <a:pt x="608975" y="1140933"/>
                </a:cubicBezTo>
                <a:lnTo>
                  <a:pt x="608975" y="1037049"/>
                </a:lnTo>
                <a:cubicBezTo>
                  <a:pt x="632259" y="1046004"/>
                  <a:pt x="655544" y="1053169"/>
                  <a:pt x="680619" y="1060333"/>
                </a:cubicBezTo>
                <a:lnTo>
                  <a:pt x="680619" y="1166008"/>
                </a:lnTo>
                <a:close/>
                <a:moveTo>
                  <a:pt x="716441" y="1069289"/>
                </a:moveTo>
                <a:cubicBezTo>
                  <a:pt x="739726" y="1074662"/>
                  <a:pt x="763010" y="1078244"/>
                  <a:pt x="788085" y="1081826"/>
                </a:cubicBezTo>
                <a:lnTo>
                  <a:pt x="788085" y="1189293"/>
                </a:lnTo>
                <a:cubicBezTo>
                  <a:pt x="763010" y="1185710"/>
                  <a:pt x="737934" y="1180337"/>
                  <a:pt x="716441" y="1176755"/>
                </a:cubicBezTo>
                <a:lnTo>
                  <a:pt x="716441" y="1069289"/>
                </a:lnTo>
                <a:close/>
                <a:moveTo>
                  <a:pt x="823908" y="1085408"/>
                </a:moveTo>
                <a:cubicBezTo>
                  <a:pt x="847192" y="1087200"/>
                  <a:pt x="872267" y="1090782"/>
                  <a:pt x="895552" y="1090782"/>
                </a:cubicBezTo>
                <a:lnTo>
                  <a:pt x="895552" y="1198248"/>
                </a:lnTo>
                <a:cubicBezTo>
                  <a:pt x="870476" y="1196457"/>
                  <a:pt x="847192" y="1194666"/>
                  <a:pt x="823908" y="1192875"/>
                </a:cubicBezTo>
                <a:lnTo>
                  <a:pt x="823908" y="1085408"/>
                </a:lnTo>
                <a:close/>
                <a:moveTo>
                  <a:pt x="394043" y="682410"/>
                </a:moveTo>
                <a:lnTo>
                  <a:pt x="394043" y="687784"/>
                </a:lnTo>
                <a:cubicBezTo>
                  <a:pt x="368967" y="684201"/>
                  <a:pt x="343892" y="678828"/>
                  <a:pt x="322399" y="675246"/>
                </a:cubicBezTo>
                <a:lnTo>
                  <a:pt x="322399" y="569571"/>
                </a:lnTo>
                <a:cubicBezTo>
                  <a:pt x="345683" y="574944"/>
                  <a:pt x="368967" y="578526"/>
                  <a:pt x="394043" y="582109"/>
                </a:cubicBezTo>
                <a:lnTo>
                  <a:pt x="394043" y="682410"/>
                </a:lnTo>
                <a:close/>
                <a:moveTo>
                  <a:pt x="429865" y="825699"/>
                </a:moveTo>
                <a:lnTo>
                  <a:pt x="429865" y="754054"/>
                </a:lnTo>
                <a:cubicBezTo>
                  <a:pt x="445985" y="768383"/>
                  <a:pt x="463896" y="780921"/>
                  <a:pt x="483598" y="789877"/>
                </a:cubicBezTo>
                <a:lnTo>
                  <a:pt x="483598" y="891969"/>
                </a:lnTo>
                <a:cubicBezTo>
                  <a:pt x="449567" y="868685"/>
                  <a:pt x="429865" y="847192"/>
                  <a:pt x="429865" y="825699"/>
                </a:cubicBezTo>
                <a:lnTo>
                  <a:pt x="429865" y="825699"/>
                </a:lnTo>
                <a:close/>
                <a:moveTo>
                  <a:pt x="1325416" y="825699"/>
                </a:moveTo>
                <a:cubicBezTo>
                  <a:pt x="1325416" y="847192"/>
                  <a:pt x="1305714" y="870476"/>
                  <a:pt x="1271683" y="890178"/>
                </a:cubicBezTo>
                <a:lnTo>
                  <a:pt x="1271683" y="788085"/>
                </a:lnTo>
                <a:cubicBezTo>
                  <a:pt x="1291385" y="779130"/>
                  <a:pt x="1309296" y="766592"/>
                  <a:pt x="1325416" y="752263"/>
                </a:cubicBezTo>
                <a:lnTo>
                  <a:pt x="1325416" y="825699"/>
                </a:lnTo>
                <a:close/>
                <a:moveTo>
                  <a:pt x="1235861" y="908089"/>
                </a:moveTo>
                <a:cubicBezTo>
                  <a:pt x="1212577" y="918836"/>
                  <a:pt x="1189293" y="926000"/>
                  <a:pt x="1164217" y="933165"/>
                </a:cubicBezTo>
                <a:lnTo>
                  <a:pt x="1164217" y="827490"/>
                </a:lnTo>
                <a:cubicBezTo>
                  <a:pt x="1189293" y="822116"/>
                  <a:pt x="1212577" y="813161"/>
                  <a:pt x="1235861" y="804205"/>
                </a:cubicBezTo>
                <a:lnTo>
                  <a:pt x="1235861" y="908089"/>
                </a:lnTo>
                <a:close/>
                <a:moveTo>
                  <a:pt x="1128395" y="942120"/>
                </a:moveTo>
                <a:cubicBezTo>
                  <a:pt x="1106902" y="947494"/>
                  <a:pt x="1081826" y="951076"/>
                  <a:pt x="1056751" y="954658"/>
                </a:cubicBezTo>
                <a:lnTo>
                  <a:pt x="1056751" y="847192"/>
                </a:lnTo>
                <a:cubicBezTo>
                  <a:pt x="1081826" y="843610"/>
                  <a:pt x="1105111" y="840027"/>
                  <a:pt x="1128395" y="834654"/>
                </a:cubicBezTo>
                <a:lnTo>
                  <a:pt x="1128395" y="942120"/>
                </a:lnTo>
                <a:close/>
                <a:moveTo>
                  <a:pt x="1020929" y="960031"/>
                </a:moveTo>
                <a:cubicBezTo>
                  <a:pt x="997644" y="961822"/>
                  <a:pt x="974360" y="965405"/>
                  <a:pt x="949285" y="965405"/>
                </a:cubicBezTo>
                <a:lnTo>
                  <a:pt x="949285" y="857938"/>
                </a:lnTo>
                <a:cubicBezTo>
                  <a:pt x="972569" y="856147"/>
                  <a:pt x="997644" y="854356"/>
                  <a:pt x="1020929" y="852565"/>
                </a:cubicBezTo>
                <a:lnTo>
                  <a:pt x="1020929" y="960031"/>
                </a:lnTo>
                <a:close/>
                <a:moveTo>
                  <a:pt x="913463" y="967196"/>
                </a:moveTo>
                <a:cubicBezTo>
                  <a:pt x="900925" y="967196"/>
                  <a:pt x="890178" y="967196"/>
                  <a:pt x="877641" y="967196"/>
                </a:cubicBezTo>
                <a:cubicBezTo>
                  <a:pt x="865103" y="967196"/>
                  <a:pt x="854356" y="967196"/>
                  <a:pt x="841819" y="967196"/>
                </a:cubicBezTo>
                <a:lnTo>
                  <a:pt x="841819" y="859729"/>
                </a:lnTo>
                <a:cubicBezTo>
                  <a:pt x="854356" y="859729"/>
                  <a:pt x="865103" y="859729"/>
                  <a:pt x="877641" y="859729"/>
                </a:cubicBezTo>
                <a:cubicBezTo>
                  <a:pt x="890178" y="859729"/>
                  <a:pt x="900925" y="859729"/>
                  <a:pt x="913463" y="859729"/>
                </a:cubicBezTo>
                <a:lnTo>
                  <a:pt x="913463" y="967196"/>
                </a:lnTo>
                <a:close/>
                <a:moveTo>
                  <a:pt x="805996" y="967196"/>
                </a:moveTo>
                <a:cubicBezTo>
                  <a:pt x="780921" y="965405"/>
                  <a:pt x="757637" y="963614"/>
                  <a:pt x="734352" y="961822"/>
                </a:cubicBezTo>
                <a:lnTo>
                  <a:pt x="734352" y="854356"/>
                </a:lnTo>
                <a:cubicBezTo>
                  <a:pt x="757637" y="856147"/>
                  <a:pt x="782712" y="859729"/>
                  <a:pt x="805996" y="859729"/>
                </a:cubicBezTo>
                <a:lnTo>
                  <a:pt x="805996" y="967196"/>
                </a:lnTo>
                <a:close/>
                <a:moveTo>
                  <a:pt x="698530" y="956449"/>
                </a:moveTo>
                <a:cubicBezTo>
                  <a:pt x="673455" y="952867"/>
                  <a:pt x="648379" y="947494"/>
                  <a:pt x="626886" y="943911"/>
                </a:cubicBezTo>
                <a:lnTo>
                  <a:pt x="626886" y="838236"/>
                </a:lnTo>
                <a:cubicBezTo>
                  <a:pt x="650170" y="843610"/>
                  <a:pt x="673455" y="847192"/>
                  <a:pt x="698530" y="850774"/>
                </a:cubicBezTo>
                <a:lnTo>
                  <a:pt x="698530" y="956449"/>
                </a:lnTo>
                <a:close/>
                <a:moveTo>
                  <a:pt x="591064" y="933165"/>
                </a:moveTo>
                <a:cubicBezTo>
                  <a:pt x="565989" y="926000"/>
                  <a:pt x="542704" y="918836"/>
                  <a:pt x="519420" y="908089"/>
                </a:cubicBezTo>
                <a:lnTo>
                  <a:pt x="519420" y="804205"/>
                </a:lnTo>
                <a:cubicBezTo>
                  <a:pt x="542704" y="813161"/>
                  <a:pt x="565989" y="820325"/>
                  <a:pt x="591064" y="827490"/>
                </a:cubicBezTo>
                <a:lnTo>
                  <a:pt x="591064" y="933165"/>
                </a:lnTo>
                <a:close/>
                <a:moveTo>
                  <a:pt x="1325416" y="682410"/>
                </a:moveTo>
                <a:cubicBezTo>
                  <a:pt x="1325416" y="750472"/>
                  <a:pt x="1140933" y="825699"/>
                  <a:pt x="877641" y="825699"/>
                </a:cubicBezTo>
                <a:cubicBezTo>
                  <a:pt x="614348" y="825699"/>
                  <a:pt x="429865" y="750472"/>
                  <a:pt x="429865" y="682410"/>
                </a:cubicBezTo>
                <a:cubicBezTo>
                  <a:pt x="429865" y="614348"/>
                  <a:pt x="614348" y="539122"/>
                  <a:pt x="877641" y="539122"/>
                </a:cubicBezTo>
                <a:cubicBezTo>
                  <a:pt x="1140933" y="539122"/>
                  <a:pt x="1325416" y="614348"/>
                  <a:pt x="1325416" y="682410"/>
                </a:cubicBezTo>
                <a:close/>
                <a:moveTo>
                  <a:pt x="429865" y="610766"/>
                </a:moveTo>
                <a:lnTo>
                  <a:pt x="429865" y="583900"/>
                </a:lnTo>
                <a:cubicBezTo>
                  <a:pt x="440611" y="585691"/>
                  <a:pt x="451358" y="585691"/>
                  <a:pt x="462105" y="587482"/>
                </a:cubicBezTo>
                <a:cubicBezTo>
                  <a:pt x="451358" y="594646"/>
                  <a:pt x="440611" y="601811"/>
                  <a:pt x="429865" y="610766"/>
                </a:cubicBezTo>
                <a:close/>
                <a:moveTo>
                  <a:pt x="990480" y="506882"/>
                </a:moveTo>
                <a:cubicBezTo>
                  <a:pt x="1001227" y="499718"/>
                  <a:pt x="1011973" y="492553"/>
                  <a:pt x="1022720" y="483598"/>
                </a:cubicBezTo>
                <a:lnTo>
                  <a:pt x="1022720" y="510464"/>
                </a:lnTo>
                <a:cubicBezTo>
                  <a:pt x="1010182" y="508673"/>
                  <a:pt x="1001227" y="508673"/>
                  <a:pt x="990480" y="506882"/>
                </a:cubicBezTo>
                <a:close/>
                <a:moveTo>
                  <a:pt x="963614" y="345683"/>
                </a:moveTo>
                <a:cubicBezTo>
                  <a:pt x="1001227" y="367176"/>
                  <a:pt x="1020929" y="390461"/>
                  <a:pt x="1020929" y="411954"/>
                </a:cubicBezTo>
                <a:cubicBezTo>
                  <a:pt x="1020929" y="442402"/>
                  <a:pt x="981524" y="476433"/>
                  <a:pt x="915254" y="501509"/>
                </a:cubicBezTo>
                <a:cubicBezTo>
                  <a:pt x="902716" y="501509"/>
                  <a:pt x="890178" y="501509"/>
                  <a:pt x="877641" y="501509"/>
                </a:cubicBezTo>
                <a:cubicBezTo>
                  <a:pt x="752263" y="501509"/>
                  <a:pt x="621513" y="519420"/>
                  <a:pt x="528375" y="555242"/>
                </a:cubicBezTo>
                <a:cubicBezTo>
                  <a:pt x="340310" y="549869"/>
                  <a:pt x="200604" y="505091"/>
                  <a:pt x="148662" y="454940"/>
                </a:cubicBezTo>
                <a:cubicBezTo>
                  <a:pt x="148662" y="454940"/>
                  <a:pt x="148662" y="454940"/>
                  <a:pt x="148662" y="454940"/>
                </a:cubicBezTo>
                <a:cubicBezTo>
                  <a:pt x="257919" y="488971"/>
                  <a:pt x="370758" y="505091"/>
                  <a:pt x="483598" y="503300"/>
                </a:cubicBezTo>
                <a:cubicBezTo>
                  <a:pt x="702112" y="503300"/>
                  <a:pt x="934956" y="447776"/>
                  <a:pt x="963614" y="345683"/>
                </a:cubicBezTo>
                <a:close/>
                <a:moveTo>
                  <a:pt x="286577" y="558824"/>
                </a:moveTo>
                <a:lnTo>
                  <a:pt x="286577" y="664499"/>
                </a:lnTo>
                <a:cubicBezTo>
                  <a:pt x="261501" y="657335"/>
                  <a:pt x="238217" y="650170"/>
                  <a:pt x="214932" y="639424"/>
                </a:cubicBezTo>
                <a:lnTo>
                  <a:pt x="214932" y="535540"/>
                </a:lnTo>
                <a:cubicBezTo>
                  <a:pt x="238217" y="544495"/>
                  <a:pt x="263292" y="553451"/>
                  <a:pt x="286577" y="558824"/>
                </a:cubicBezTo>
                <a:close/>
                <a:moveTo>
                  <a:pt x="179110" y="519420"/>
                </a:moveTo>
                <a:lnTo>
                  <a:pt x="179110" y="621513"/>
                </a:lnTo>
                <a:cubicBezTo>
                  <a:pt x="145079" y="600020"/>
                  <a:pt x="125377" y="578526"/>
                  <a:pt x="125377" y="557033"/>
                </a:cubicBezTo>
                <a:lnTo>
                  <a:pt x="125377" y="485389"/>
                </a:lnTo>
                <a:cubicBezTo>
                  <a:pt x="141497" y="497927"/>
                  <a:pt x="159408" y="510464"/>
                  <a:pt x="179110" y="519420"/>
                </a:cubicBezTo>
                <a:close/>
                <a:moveTo>
                  <a:pt x="125377" y="406580"/>
                </a:moveTo>
                <a:lnTo>
                  <a:pt x="125377" y="302696"/>
                </a:lnTo>
                <a:cubicBezTo>
                  <a:pt x="148662" y="311652"/>
                  <a:pt x="171946" y="318816"/>
                  <a:pt x="197021" y="325981"/>
                </a:cubicBezTo>
                <a:lnTo>
                  <a:pt x="197021" y="431656"/>
                </a:lnTo>
                <a:cubicBezTo>
                  <a:pt x="173737" y="424491"/>
                  <a:pt x="148662" y="417327"/>
                  <a:pt x="125377" y="406580"/>
                </a:cubicBezTo>
                <a:close/>
                <a:moveTo>
                  <a:pt x="232843" y="440611"/>
                </a:moveTo>
                <a:lnTo>
                  <a:pt x="232843" y="334936"/>
                </a:lnTo>
                <a:cubicBezTo>
                  <a:pt x="256128" y="340310"/>
                  <a:pt x="279412" y="343892"/>
                  <a:pt x="304488" y="347474"/>
                </a:cubicBezTo>
                <a:lnTo>
                  <a:pt x="304488" y="454940"/>
                </a:lnTo>
                <a:cubicBezTo>
                  <a:pt x="279412" y="451358"/>
                  <a:pt x="256128" y="445985"/>
                  <a:pt x="232843" y="440611"/>
                </a:cubicBezTo>
                <a:close/>
                <a:moveTo>
                  <a:pt x="340310" y="458522"/>
                </a:moveTo>
                <a:lnTo>
                  <a:pt x="340310" y="351056"/>
                </a:lnTo>
                <a:cubicBezTo>
                  <a:pt x="363594" y="352847"/>
                  <a:pt x="388669" y="356430"/>
                  <a:pt x="411954" y="356430"/>
                </a:cubicBezTo>
                <a:lnTo>
                  <a:pt x="411954" y="463896"/>
                </a:lnTo>
                <a:cubicBezTo>
                  <a:pt x="386878" y="463896"/>
                  <a:pt x="363594" y="462105"/>
                  <a:pt x="340310" y="458522"/>
                </a:cubicBezTo>
                <a:close/>
                <a:moveTo>
                  <a:pt x="447776" y="465687"/>
                </a:moveTo>
                <a:lnTo>
                  <a:pt x="447776" y="358221"/>
                </a:lnTo>
                <a:cubicBezTo>
                  <a:pt x="460313" y="358221"/>
                  <a:pt x="471060" y="358221"/>
                  <a:pt x="483598" y="358221"/>
                </a:cubicBezTo>
                <a:cubicBezTo>
                  <a:pt x="496136" y="358221"/>
                  <a:pt x="506882" y="358221"/>
                  <a:pt x="519420" y="358221"/>
                </a:cubicBezTo>
                <a:lnTo>
                  <a:pt x="519420" y="465687"/>
                </a:lnTo>
                <a:cubicBezTo>
                  <a:pt x="506882" y="465687"/>
                  <a:pt x="496136" y="465687"/>
                  <a:pt x="483598" y="465687"/>
                </a:cubicBezTo>
                <a:cubicBezTo>
                  <a:pt x="471060" y="465687"/>
                  <a:pt x="460313" y="467478"/>
                  <a:pt x="447776" y="465687"/>
                </a:cubicBezTo>
                <a:close/>
                <a:moveTo>
                  <a:pt x="555242" y="465687"/>
                </a:moveTo>
                <a:lnTo>
                  <a:pt x="555242" y="358221"/>
                </a:lnTo>
                <a:cubicBezTo>
                  <a:pt x="578526" y="356430"/>
                  <a:pt x="603602" y="354638"/>
                  <a:pt x="626886" y="352847"/>
                </a:cubicBezTo>
                <a:lnTo>
                  <a:pt x="626886" y="460313"/>
                </a:lnTo>
                <a:cubicBezTo>
                  <a:pt x="603602" y="462105"/>
                  <a:pt x="580317" y="463896"/>
                  <a:pt x="555242" y="465687"/>
                </a:cubicBezTo>
                <a:close/>
                <a:moveTo>
                  <a:pt x="662708" y="454940"/>
                </a:moveTo>
                <a:lnTo>
                  <a:pt x="662708" y="347474"/>
                </a:lnTo>
                <a:cubicBezTo>
                  <a:pt x="687784" y="343892"/>
                  <a:pt x="711068" y="340310"/>
                  <a:pt x="734352" y="334936"/>
                </a:cubicBezTo>
                <a:lnTo>
                  <a:pt x="734352" y="440611"/>
                </a:lnTo>
                <a:cubicBezTo>
                  <a:pt x="712859" y="445985"/>
                  <a:pt x="687784" y="451358"/>
                  <a:pt x="662708" y="454940"/>
                </a:cubicBezTo>
                <a:close/>
                <a:moveTo>
                  <a:pt x="770174" y="431656"/>
                </a:moveTo>
                <a:lnTo>
                  <a:pt x="770174" y="325981"/>
                </a:lnTo>
                <a:cubicBezTo>
                  <a:pt x="795250" y="320607"/>
                  <a:pt x="818534" y="311652"/>
                  <a:pt x="841819" y="302696"/>
                </a:cubicBezTo>
                <a:lnTo>
                  <a:pt x="841819" y="406580"/>
                </a:lnTo>
                <a:cubicBezTo>
                  <a:pt x="818534" y="417327"/>
                  <a:pt x="795250" y="424491"/>
                  <a:pt x="770174" y="431656"/>
                </a:cubicBezTo>
                <a:close/>
                <a:moveTo>
                  <a:pt x="877641" y="388669"/>
                </a:moveTo>
                <a:lnTo>
                  <a:pt x="877641" y="286577"/>
                </a:lnTo>
                <a:cubicBezTo>
                  <a:pt x="897343" y="277621"/>
                  <a:pt x="915254" y="265083"/>
                  <a:pt x="931374" y="250754"/>
                </a:cubicBezTo>
                <a:lnTo>
                  <a:pt x="931374" y="322399"/>
                </a:lnTo>
                <a:cubicBezTo>
                  <a:pt x="931374" y="345683"/>
                  <a:pt x="913463" y="367176"/>
                  <a:pt x="877641" y="388669"/>
                </a:cubicBezTo>
                <a:close/>
                <a:moveTo>
                  <a:pt x="89555" y="388669"/>
                </a:moveTo>
                <a:cubicBezTo>
                  <a:pt x="55524" y="367176"/>
                  <a:pt x="35822" y="345683"/>
                  <a:pt x="35822" y="324190"/>
                </a:cubicBezTo>
                <a:lnTo>
                  <a:pt x="35822" y="252546"/>
                </a:lnTo>
                <a:cubicBezTo>
                  <a:pt x="51942" y="266874"/>
                  <a:pt x="69853" y="279412"/>
                  <a:pt x="89555" y="288368"/>
                </a:cubicBezTo>
                <a:lnTo>
                  <a:pt x="89555" y="388669"/>
                </a:lnTo>
                <a:close/>
                <a:moveTo>
                  <a:pt x="35822" y="180901"/>
                </a:moveTo>
                <a:cubicBezTo>
                  <a:pt x="35822" y="112839"/>
                  <a:pt x="220306" y="37613"/>
                  <a:pt x="483598" y="37613"/>
                </a:cubicBezTo>
                <a:cubicBezTo>
                  <a:pt x="746890" y="37613"/>
                  <a:pt x="931374" y="112839"/>
                  <a:pt x="931374" y="180901"/>
                </a:cubicBezTo>
                <a:cubicBezTo>
                  <a:pt x="931374" y="248963"/>
                  <a:pt x="746890" y="324190"/>
                  <a:pt x="483598" y="324190"/>
                </a:cubicBezTo>
                <a:cubicBezTo>
                  <a:pt x="220306" y="324190"/>
                  <a:pt x="35822" y="247172"/>
                  <a:pt x="35822" y="180901"/>
                </a:cubicBezTo>
                <a:close/>
                <a:moveTo>
                  <a:pt x="98511" y="592855"/>
                </a:moveTo>
                <a:cubicBezTo>
                  <a:pt x="130751" y="659126"/>
                  <a:pt x="252546" y="702112"/>
                  <a:pt x="394043" y="721815"/>
                </a:cubicBezTo>
                <a:lnTo>
                  <a:pt x="394043" y="802414"/>
                </a:lnTo>
                <a:cubicBezTo>
                  <a:pt x="179110" y="788085"/>
                  <a:pt x="35822" y="721815"/>
                  <a:pt x="35822" y="662708"/>
                </a:cubicBezTo>
                <a:cubicBezTo>
                  <a:pt x="35822" y="639424"/>
                  <a:pt x="59106" y="616139"/>
                  <a:pt x="98511" y="592855"/>
                </a:cubicBezTo>
                <a:close/>
                <a:moveTo>
                  <a:pt x="89555" y="872267"/>
                </a:moveTo>
                <a:cubicBezTo>
                  <a:pt x="55524" y="850774"/>
                  <a:pt x="35822" y="829281"/>
                  <a:pt x="35822" y="807788"/>
                </a:cubicBezTo>
                <a:lnTo>
                  <a:pt x="35822" y="736143"/>
                </a:lnTo>
                <a:cubicBezTo>
                  <a:pt x="51942" y="750472"/>
                  <a:pt x="69853" y="763010"/>
                  <a:pt x="89555" y="771965"/>
                </a:cubicBezTo>
                <a:lnTo>
                  <a:pt x="89555" y="872267"/>
                </a:lnTo>
                <a:close/>
                <a:moveTo>
                  <a:pt x="197021" y="915254"/>
                </a:moveTo>
                <a:cubicBezTo>
                  <a:pt x="171946" y="908089"/>
                  <a:pt x="148662" y="900925"/>
                  <a:pt x="125377" y="890178"/>
                </a:cubicBezTo>
                <a:lnTo>
                  <a:pt x="125377" y="786294"/>
                </a:lnTo>
                <a:cubicBezTo>
                  <a:pt x="148662" y="795250"/>
                  <a:pt x="171946" y="802414"/>
                  <a:pt x="197021" y="809579"/>
                </a:cubicBezTo>
                <a:lnTo>
                  <a:pt x="197021" y="915254"/>
                </a:lnTo>
                <a:close/>
                <a:moveTo>
                  <a:pt x="304488" y="938538"/>
                </a:moveTo>
                <a:cubicBezTo>
                  <a:pt x="279412" y="934956"/>
                  <a:pt x="254337" y="929583"/>
                  <a:pt x="232843" y="926000"/>
                </a:cubicBezTo>
                <a:lnTo>
                  <a:pt x="232843" y="820325"/>
                </a:lnTo>
                <a:cubicBezTo>
                  <a:pt x="256128" y="825699"/>
                  <a:pt x="279412" y="829281"/>
                  <a:pt x="304488" y="832863"/>
                </a:cubicBezTo>
                <a:lnTo>
                  <a:pt x="304488" y="938538"/>
                </a:lnTo>
                <a:close/>
                <a:moveTo>
                  <a:pt x="340310" y="834654"/>
                </a:moveTo>
                <a:cubicBezTo>
                  <a:pt x="358221" y="836445"/>
                  <a:pt x="376132" y="838236"/>
                  <a:pt x="395834" y="840027"/>
                </a:cubicBezTo>
                <a:cubicBezTo>
                  <a:pt x="397625" y="852565"/>
                  <a:pt x="404789" y="865103"/>
                  <a:pt x="411954" y="877641"/>
                </a:cubicBezTo>
                <a:lnTo>
                  <a:pt x="411954" y="949285"/>
                </a:lnTo>
                <a:cubicBezTo>
                  <a:pt x="386878" y="947494"/>
                  <a:pt x="363594" y="945703"/>
                  <a:pt x="340310" y="943911"/>
                </a:cubicBezTo>
                <a:lnTo>
                  <a:pt x="340310" y="834654"/>
                </a:lnTo>
                <a:close/>
                <a:moveTo>
                  <a:pt x="447776" y="909880"/>
                </a:moveTo>
                <a:cubicBezTo>
                  <a:pt x="458522" y="917045"/>
                  <a:pt x="471060" y="924209"/>
                  <a:pt x="483598" y="931374"/>
                </a:cubicBezTo>
                <a:lnTo>
                  <a:pt x="483598" y="949285"/>
                </a:lnTo>
                <a:cubicBezTo>
                  <a:pt x="471060" y="949285"/>
                  <a:pt x="460313" y="949285"/>
                  <a:pt x="447776" y="949285"/>
                </a:cubicBezTo>
                <a:lnTo>
                  <a:pt x="447776" y="909880"/>
                </a:lnTo>
                <a:close/>
                <a:moveTo>
                  <a:pt x="519420" y="1058542"/>
                </a:moveTo>
                <a:lnTo>
                  <a:pt x="519420" y="986898"/>
                </a:lnTo>
                <a:cubicBezTo>
                  <a:pt x="535540" y="1001227"/>
                  <a:pt x="553451" y="1013764"/>
                  <a:pt x="573153" y="1022720"/>
                </a:cubicBezTo>
                <a:lnTo>
                  <a:pt x="573153" y="1124813"/>
                </a:lnTo>
                <a:cubicBezTo>
                  <a:pt x="539122" y="1101528"/>
                  <a:pt x="519420" y="1080035"/>
                  <a:pt x="519420" y="1058542"/>
                </a:cubicBezTo>
                <a:lnTo>
                  <a:pt x="519420" y="1058542"/>
                </a:lnTo>
                <a:close/>
                <a:moveTo>
                  <a:pt x="931374" y="1092573"/>
                </a:moveTo>
                <a:cubicBezTo>
                  <a:pt x="943911" y="1092573"/>
                  <a:pt x="954658" y="1092573"/>
                  <a:pt x="967196" y="1092573"/>
                </a:cubicBezTo>
                <a:cubicBezTo>
                  <a:pt x="979733" y="1092573"/>
                  <a:pt x="990480" y="1092573"/>
                  <a:pt x="1003018" y="1092573"/>
                </a:cubicBezTo>
                <a:lnTo>
                  <a:pt x="1003018" y="1200039"/>
                </a:lnTo>
                <a:cubicBezTo>
                  <a:pt x="990480" y="1200039"/>
                  <a:pt x="979733" y="1200039"/>
                  <a:pt x="967196" y="1200039"/>
                </a:cubicBezTo>
                <a:cubicBezTo>
                  <a:pt x="954658" y="1200039"/>
                  <a:pt x="943911" y="1200039"/>
                  <a:pt x="931374" y="1200039"/>
                </a:cubicBezTo>
                <a:lnTo>
                  <a:pt x="931374" y="1092573"/>
                </a:lnTo>
                <a:close/>
                <a:moveTo>
                  <a:pt x="1361238" y="1020929"/>
                </a:moveTo>
                <a:cubicBezTo>
                  <a:pt x="1380941" y="1011973"/>
                  <a:pt x="1398852" y="999436"/>
                  <a:pt x="1414972" y="985107"/>
                </a:cubicBezTo>
                <a:lnTo>
                  <a:pt x="1414972" y="1056751"/>
                </a:lnTo>
                <a:cubicBezTo>
                  <a:pt x="1414972" y="1078244"/>
                  <a:pt x="1395269" y="1101528"/>
                  <a:pt x="1361238" y="1121231"/>
                </a:cubicBezTo>
                <a:lnTo>
                  <a:pt x="1361238" y="1020929"/>
                </a:lnTo>
                <a:close/>
              </a:path>
            </a:pathLst>
          </a:custGeom>
          <a:solidFill>
            <a:schemeClr val="accent5"/>
          </a:solidFill>
          <a:ln w="17859" cap="flat">
            <a:solidFill>
              <a:schemeClr val="accent6"/>
            </a:solidFill>
            <a:prstDash val="solid"/>
            <a:miter/>
          </a:ln>
        </p:spPr>
        <p:txBody>
          <a:bodyPr rtlCol="0" anchor="ctr"/>
          <a:lstStyle/>
          <a:p>
            <a:endParaRPr lang="en-GB"/>
          </a:p>
        </p:txBody>
      </p:sp>
      <p:pic>
        <p:nvPicPr>
          <p:cNvPr id="15" name="Picture 14">
            <a:extLst>
              <a:ext uri="{FF2B5EF4-FFF2-40B4-BE49-F238E27FC236}">
                <a16:creationId xmlns:a16="http://schemas.microsoft.com/office/drawing/2014/main" id="{396E5E13-C93C-47C5-BF9D-EC56979DD84A}"/>
              </a:ext>
            </a:extLst>
          </p:cNvPr>
          <p:cNvPicPr>
            <a:picLocks noChangeAspect="1"/>
          </p:cNvPicPr>
          <p:nvPr/>
        </p:nvPicPr>
        <p:blipFill>
          <a:blip r:embed="rId3"/>
          <a:stretch>
            <a:fillRect/>
          </a:stretch>
        </p:blipFill>
        <p:spPr>
          <a:xfrm>
            <a:off x="7107536" y="2052638"/>
            <a:ext cx="4458100" cy="4484669"/>
          </a:xfrm>
          <a:prstGeom prst="rect">
            <a:avLst/>
          </a:prstGeom>
        </p:spPr>
      </p:pic>
      <p:sp>
        <p:nvSpPr>
          <p:cNvPr id="19" name="Rectangle 18">
            <a:extLst>
              <a:ext uri="{FF2B5EF4-FFF2-40B4-BE49-F238E27FC236}">
                <a16:creationId xmlns:a16="http://schemas.microsoft.com/office/drawing/2014/main" id="{48D77965-6323-476B-82BA-9068C44B4B7F}"/>
              </a:ext>
            </a:extLst>
          </p:cNvPr>
          <p:cNvSpPr/>
          <p:nvPr/>
        </p:nvSpPr>
        <p:spPr>
          <a:xfrm>
            <a:off x="1670646" y="2315682"/>
            <a:ext cx="4855402" cy="1605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600" b="1">
                <a:solidFill>
                  <a:schemeClr val="accent5"/>
                </a:solidFill>
                <a:latin typeface="FS Clerkenwell Light" panose="02000306080000020004" pitchFamily="50" charset="0"/>
              </a:rPr>
              <a:t>Worth and Value</a:t>
            </a:r>
          </a:p>
          <a:p>
            <a:pPr marL="0" indent="0">
              <a:buNone/>
            </a:pPr>
            <a:r>
              <a:rPr lang="en-GB" sz="1600">
                <a:solidFill>
                  <a:schemeClr val="accent5"/>
                </a:solidFill>
                <a:latin typeface="FS Clerkenwell Light" panose="02000306080000020004" pitchFamily="50" charset="0"/>
              </a:rPr>
              <a:t>Evaluation is defined as a periodic assessment of the relevance, performance, efficiency and impact (both expect and unexpected) of the project in relation to stated objectives. </a:t>
            </a:r>
          </a:p>
          <a:p>
            <a:pPr marL="0" indent="0">
              <a:buNone/>
            </a:pPr>
            <a:r>
              <a:rPr lang="en-GB" sz="1600">
                <a:solidFill>
                  <a:schemeClr val="accent5"/>
                </a:solidFill>
                <a:latin typeface="FS Clerkenwell Light" panose="02000306080000020004" pitchFamily="50" charset="0"/>
              </a:rPr>
              <a:t>(Fort, Martinez, &amp; Mukhopadhyay, 2001)</a:t>
            </a:r>
          </a:p>
        </p:txBody>
      </p:sp>
      <p:sp>
        <p:nvSpPr>
          <p:cNvPr id="22" name="Rectangle 21">
            <a:extLst>
              <a:ext uri="{FF2B5EF4-FFF2-40B4-BE49-F238E27FC236}">
                <a16:creationId xmlns:a16="http://schemas.microsoft.com/office/drawing/2014/main" id="{33D44AF2-3AD8-49EC-B038-C645090F459B}"/>
              </a:ext>
            </a:extLst>
          </p:cNvPr>
          <p:cNvSpPr/>
          <p:nvPr/>
        </p:nvSpPr>
        <p:spPr>
          <a:xfrm>
            <a:off x="1670646" y="4296864"/>
            <a:ext cx="4855402" cy="1605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600" b="1">
                <a:solidFill>
                  <a:schemeClr val="tx1"/>
                </a:solidFill>
                <a:latin typeface="FS Clerkenwell Light" panose="02000306080000020004" pitchFamily="50" charset="0"/>
              </a:rPr>
              <a:t>Social Justice</a:t>
            </a:r>
          </a:p>
          <a:p>
            <a:pPr marL="0" indent="0">
              <a:buNone/>
            </a:pPr>
            <a:r>
              <a:rPr lang="en-GB" sz="1600">
                <a:solidFill>
                  <a:schemeClr val="tx1"/>
                </a:solidFill>
                <a:latin typeface="FS Clerkenwell Light" panose="02000306080000020004" pitchFamily="50" charset="0"/>
              </a:rPr>
              <a:t>Inclusive evaluation involves a systematic investigation of the merit or worth of a programme... for the purpose of reducing uncertainty in decision making and to facilitate positive social change for the least advantaged. </a:t>
            </a:r>
          </a:p>
          <a:p>
            <a:pPr marL="0" indent="0">
              <a:buNone/>
            </a:pPr>
            <a:r>
              <a:rPr lang="en-GB" sz="1200">
                <a:solidFill>
                  <a:schemeClr val="tx1"/>
                </a:solidFill>
                <a:latin typeface="FS Clerkenwell Light" panose="02000306080000020004" pitchFamily="50" charset="0"/>
              </a:rPr>
              <a:t>(Mertens, 1999, p.5)</a:t>
            </a:r>
          </a:p>
        </p:txBody>
      </p:sp>
    </p:spTree>
    <p:extLst>
      <p:ext uri="{BB962C8B-B14F-4D97-AF65-F5344CB8AC3E}">
        <p14:creationId xmlns:p14="http://schemas.microsoft.com/office/powerpoint/2010/main" val="327043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par>
                                <p:cTn id="8" presetID="21"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2000"/>
                                        <p:tgtEl>
                                          <p:spTgt spid="1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heel(1)">
                                      <p:cBhvr>
                                        <p:cTn id="16" dur="20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heel(1)">
                                      <p:cBhvr>
                                        <p:cTn id="2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AD3ED-9B81-4FB8-9A46-79116A0DCD9E}"/>
              </a:ext>
            </a:extLst>
          </p:cNvPr>
          <p:cNvSpPr>
            <a:spLocks noGrp="1"/>
          </p:cNvSpPr>
          <p:nvPr>
            <p:ph type="title"/>
          </p:nvPr>
        </p:nvSpPr>
        <p:spPr/>
        <p:txBody>
          <a:bodyPr/>
          <a:lstStyle/>
          <a:p>
            <a:r>
              <a:rPr lang="en-GB"/>
              <a:t>A Theory of Change is...</a:t>
            </a:r>
          </a:p>
        </p:txBody>
      </p:sp>
      <p:sp>
        <p:nvSpPr>
          <p:cNvPr id="3" name="Text Placeholder 2">
            <a:extLst>
              <a:ext uri="{FF2B5EF4-FFF2-40B4-BE49-F238E27FC236}">
                <a16:creationId xmlns:a16="http://schemas.microsoft.com/office/drawing/2014/main" id="{2D99E3F9-C3C0-4CD1-9299-4B4F62DF94B4}"/>
              </a:ext>
            </a:extLst>
          </p:cNvPr>
          <p:cNvSpPr>
            <a:spLocks noGrp="1"/>
          </p:cNvSpPr>
          <p:nvPr>
            <p:ph type="body" idx="1"/>
          </p:nvPr>
        </p:nvSpPr>
        <p:spPr>
          <a:xfrm>
            <a:off x="267668" y="2542102"/>
            <a:ext cx="6786275" cy="3499470"/>
          </a:xfrm>
        </p:spPr>
        <p:txBody>
          <a:bodyPr>
            <a:normAutofit/>
          </a:bodyPr>
          <a:lstStyle/>
          <a:p>
            <a:r>
              <a:rPr lang="en-GB">
                <a:solidFill>
                  <a:schemeClr val="tx2"/>
                </a:solidFill>
              </a:rPr>
              <a:t>A theory of change is a tool to help you describe the need you are trying to address, the changes you want to make (your outcomes), and what you plan to do (your activities). The approach can be used for organisations of all shapes and sizes—from service-delivery charities, to campaigning organisations, to funders. A theory of change is often represented in a diagram or chart, but a full theory of change process involves more than this. </a:t>
            </a:r>
          </a:p>
          <a:p>
            <a:pPr algn="r"/>
            <a:r>
              <a:rPr lang="en-GB" sz="1050">
                <a:solidFill>
                  <a:schemeClr val="tx2"/>
                </a:solidFill>
              </a:rPr>
              <a:t>(Harries, Hodgson &amp; Noble,  2014)</a:t>
            </a:r>
            <a:endParaRPr lang="en-GB"/>
          </a:p>
        </p:txBody>
      </p:sp>
      <p:pic>
        <p:nvPicPr>
          <p:cNvPr id="5" name="Picture 4">
            <a:extLst>
              <a:ext uri="{FF2B5EF4-FFF2-40B4-BE49-F238E27FC236}">
                <a16:creationId xmlns:a16="http://schemas.microsoft.com/office/drawing/2014/main" id="{51A13659-F5DD-457E-B639-1A0601B38E67}"/>
              </a:ext>
            </a:extLst>
          </p:cNvPr>
          <p:cNvPicPr>
            <a:picLocks noChangeAspect="1"/>
          </p:cNvPicPr>
          <p:nvPr/>
        </p:nvPicPr>
        <p:blipFill>
          <a:blip r:embed="rId2"/>
          <a:stretch>
            <a:fillRect/>
          </a:stretch>
        </p:blipFill>
        <p:spPr>
          <a:xfrm>
            <a:off x="7803480" y="1297987"/>
            <a:ext cx="3902529" cy="5062347"/>
          </a:xfrm>
          <a:prstGeom prst="rect">
            <a:avLst/>
          </a:prstGeom>
        </p:spPr>
      </p:pic>
      <p:sp>
        <p:nvSpPr>
          <p:cNvPr id="6" name="TextBox 5">
            <a:extLst>
              <a:ext uri="{FF2B5EF4-FFF2-40B4-BE49-F238E27FC236}">
                <a16:creationId xmlns:a16="http://schemas.microsoft.com/office/drawing/2014/main" id="{779078B1-5DE5-4DC3-BA0A-27D20B632C54}"/>
              </a:ext>
            </a:extLst>
          </p:cNvPr>
          <p:cNvSpPr txBox="1"/>
          <p:nvPr/>
        </p:nvSpPr>
        <p:spPr>
          <a:xfrm>
            <a:off x="10635077" y="6408697"/>
            <a:ext cx="1490695" cy="261610"/>
          </a:xfrm>
          <a:prstGeom prst="rect">
            <a:avLst/>
          </a:prstGeom>
          <a:noFill/>
        </p:spPr>
        <p:txBody>
          <a:bodyPr wrap="square">
            <a:spAutoFit/>
          </a:bodyPr>
          <a:lstStyle/>
          <a:p>
            <a:r>
              <a:rPr lang="en-GB" sz="1100" b="0" i="0" u="none" strike="noStrike">
                <a:solidFill>
                  <a:srgbClr val="B70D50"/>
                </a:solidFill>
                <a:effectLst/>
                <a:latin typeface="FS Clerkenwell Light" panose="02000306080000020004" pitchFamily="50" charset="0"/>
              </a:rPr>
              <a:t>Pickering (2021)</a:t>
            </a:r>
            <a:r>
              <a:rPr lang="en-GB" sz="1100" b="0" i="0">
                <a:solidFill>
                  <a:srgbClr val="000000"/>
                </a:solidFill>
                <a:effectLst/>
                <a:latin typeface="FS Clerkenwell Light" panose="02000306080000020004" pitchFamily="50" charset="0"/>
              </a:rPr>
              <a:t>​</a:t>
            </a:r>
            <a:endParaRPr lang="en-GB" sz="1100"/>
          </a:p>
        </p:txBody>
      </p:sp>
    </p:spTree>
    <p:extLst>
      <p:ext uri="{BB962C8B-B14F-4D97-AF65-F5344CB8AC3E}">
        <p14:creationId xmlns:p14="http://schemas.microsoft.com/office/powerpoint/2010/main" val="2850388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68DE6-9197-40D5-9D60-7D21E66CA650}"/>
              </a:ext>
            </a:extLst>
          </p:cNvPr>
          <p:cNvSpPr>
            <a:spLocks noGrp="1"/>
          </p:cNvSpPr>
          <p:nvPr>
            <p:ph type="title"/>
          </p:nvPr>
        </p:nvSpPr>
        <p:spPr>
          <a:xfrm>
            <a:off x="113433" y="944607"/>
            <a:ext cx="10515600" cy="609641"/>
          </a:xfrm>
        </p:spPr>
        <p:txBody>
          <a:bodyPr>
            <a:normAutofit fontScale="90000"/>
          </a:bodyPr>
          <a:lstStyle/>
          <a:p>
            <a:r>
              <a:rPr lang="en-GB"/>
              <a:t>Key Elements of a Theory of Change</a:t>
            </a:r>
          </a:p>
        </p:txBody>
      </p:sp>
      <p:sp>
        <p:nvSpPr>
          <p:cNvPr id="4" name="Hexagon 3">
            <a:extLst>
              <a:ext uri="{FF2B5EF4-FFF2-40B4-BE49-F238E27FC236}">
                <a16:creationId xmlns:a16="http://schemas.microsoft.com/office/drawing/2014/main" id="{C1F76BB2-4FF9-4D60-B80F-CB369F24B7D8}"/>
              </a:ext>
            </a:extLst>
          </p:cNvPr>
          <p:cNvSpPr>
            <a:spLocks/>
          </p:cNvSpPr>
          <p:nvPr/>
        </p:nvSpPr>
        <p:spPr>
          <a:xfrm rot="5400000">
            <a:off x="1370814" y="3238056"/>
            <a:ext cx="1886844" cy="1938226"/>
          </a:xfrm>
          <a:prstGeom prst="hexagon">
            <a:avLst/>
          </a:prstGeom>
          <a:noFill/>
          <a:ln w="762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GB" b="1">
                <a:solidFill>
                  <a:schemeClr val="bg2"/>
                </a:solidFill>
              </a:rPr>
              <a:t>Inputs</a:t>
            </a:r>
            <a:endParaRPr lang="en-GB" sz="2000" b="1">
              <a:solidFill>
                <a:schemeClr val="bg2"/>
              </a:solidFill>
            </a:endParaRPr>
          </a:p>
        </p:txBody>
      </p:sp>
      <p:sp>
        <p:nvSpPr>
          <p:cNvPr id="5" name="Hexagon 4">
            <a:extLst>
              <a:ext uri="{FF2B5EF4-FFF2-40B4-BE49-F238E27FC236}">
                <a16:creationId xmlns:a16="http://schemas.microsoft.com/office/drawing/2014/main" id="{72A7BEE8-4194-4AD9-AC5C-0E610D9101B2}"/>
              </a:ext>
            </a:extLst>
          </p:cNvPr>
          <p:cNvSpPr>
            <a:spLocks/>
          </p:cNvSpPr>
          <p:nvPr/>
        </p:nvSpPr>
        <p:spPr>
          <a:xfrm rot="5400000">
            <a:off x="3891990" y="3238056"/>
            <a:ext cx="1886844" cy="1938226"/>
          </a:xfrm>
          <a:prstGeom prst="hexagon">
            <a:avLst/>
          </a:prstGeom>
          <a:noFill/>
          <a:ln w="762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a:solidFill>
                  <a:schemeClr val="bg2"/>
                </a:solidFill>
              </a:rPr>
              <a:t>Activities</a:t>
            </a:r>
          </a:p>
        </p:txBody>
      </p:sp>
      <p:sp>
        <p:nvSpPr>
          <p:cNvPr id="6" name="Hexagon 5">
            <a:extLst>
              <a:ext uri="{FF2B5EF4-FFF2-40B4-BE49-F238E27FC236}">
                <a16:creationId xmlns:a16="http://schemas.microsoft.com/office/drawing/2014/main" id="{F93569D1-AF9E-43BA-BDAF-A559AE3E7D3F}"/>
              </a:ext>
            </a:extLst>
          </p:cNvPr>
          <p:cNvSpPr>
            <a:spLocks/>
          </p:cNvSpPr>
          <p:nvPr/>
        </p:nvSpPr>
        <p:spPr>
          <a:xfrm rot="5400000">
            <a:off x="6413166" y="3225964"/>
            <a:ext cx="1886844" cy="1938226"/>
          </a:xfrm>
          <a:prstGeom prst="hexagon">
            <a:avLst/>
          </a:prstGeom>
          <a:noFill/>
          <a:ln w="762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a:solidFill>
                  <a:schemeClr val="bg2"/>
                </a:solidFill>
              </a:rPr>
              <a:t>Outputs</a:t>
            </a:r>
          </a:p>
        </p:txBody>
      </p:sp>
      <p:sp>
        <p:nvSpPr>
          <p:cNvPr id="7" name="Hexagon 6">
            <a:extLst>
              <a:ext uri="{FF2B5EF4-FFF2-40B4-BE49-F238E27FC236}">
                <a16:creationId xmlns:a16="http://schemas.microsoft.com/office/drawing/2014/main" id="{82790E72-8DFA-4AE9-B7F8-4C0B98F9D359}"/>
              </a:ext>
            </a:extLst>
          </p:cNvPr>
          <p:cNvSpPr>
            <a:spLocks/>
          </p:cNvSpPr>
          <p:nvPr/>
        </p:nvSpPr>
        <p:spPr>
          <a:xfrm rot="5400000">
            <a:off x="8934342" y="3225964"/>
            <a:ext cx="1886844" cy="1938226"/>
          </a:xfrm>
          <a:prstGeom prst="hexagon">
            <a:avLst/>
          </a:prstGeom>
          <a:noFill/>
          <a:ln w="76200">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a:solidFill>
                  <a:schemeClr val="tx1"/>
                </a:solidFill>
              </a:rPr>
              <a:t>Outcomes</a:t>
            </a:r>
          </a:p>
        </p:txBody>
      </p:sp>
      <p:sp>
        <p:nvSpPr>
          <p:cNvPr id="8" name="Hexagon 7">
            <a:extLst>
              <a:ext uri="{FF2B5EF4-FFF2-40B4-BE49-F238E27FC236}">
                <a16:creationId xmlns:a16="http://schemas.microsoft.com/office/drawing/2014/main" id="{44F62D83-3EED-46F4-A2E6-1695490A6AF4}"/>
              </a:ext>
            </a:extLst>
          </p:cNvPr>
          <p:cNvSpPr>
            <a:spLocks/>
          </p:cNvSpPr>
          <p:nvPr/>
        </p:nvSpPr>
        <p:spPr>
          <a:xfrm rot="5400000">
            <a:off x="2631402" y="1790530"/>
            <a:ext cx="1886844" cy="1938226"/>
          </a:xfrm>
          <a:prstGeom prst="hexagon">
            <a:avLst/>
          </a:prstGeom>
          <a:noFill/>
          <a:ln w="76200">
            <a:solidFill>
              <a:srgbClr val="00B3BF"/>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GB" b="1">
                <a:solidFill>
                  <a:schemeClr val="accent3"/>
                </a:solidFill>
              </a:rPr>
              <a:t>Situation</a:t>
            </a:r>
            <a:endParaRPr lang="en-GB" sz="2000" b="1">
              <a:solidFill>
                <a:schemeClr val="accent3"/>
              </a:solidFill>
            </a:endParaRPr>
          </a:p>
        </p:txBody>
      </p:sp>
      <p:sp>
        <p:nvSpPr>
          <p:cNvPr id="9" name="Hexagon 8">
            <a:extLst>
              <a:ext uri="{FF2B5EF4-FFF2-40B4-BE49-F238E27FC236}">
                <a16:creationId xmlns:a16="http://schemas.microsoft.com/office/drawing/2014/main" id="{88E0D402-E981-4EBA-A4D4-33F9C16385DA}"/>
              </a:ext>
            </a:extLst>
          </p:cNvPr>
          <p:cNvSpPr>
            <a:spLocks/>
          </p:cNvSpPr>
          <p:nvPr/>
        </p:nvSpPr>
        <p:spPr>
          <a:xfrm rot="5400000">
            <a:off x="5152578" y="1790530"/>
            <a:ext cx="1886844" cy="1938226"/>
          </a:xfrm>
          <a:prstGeom prst="hexagon">
            <a:avLst/>
          </a:prstGeom>
          <a:noFill/>
          <a:ln w="76200">
            <a:solidFill>
              <a:srgbClr val="00B3BF"/>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GB" b="1">
                <a:solidFill>
                  <a:schemeClr val="accent3"/>
                </a:solidFill>
              </a:rPr>
              <a:t>Aims/Goals</a:t>
            </a:r>
            <a:endParaRPr lang="en-GB" sz="2000" b="1">
              <a:solidFill>
                <a:schemeClr val="accent3"/>
              </a:solidFill>
            </a:endParaRPr>
          </a:p>
        </p:txBody>
      </p:sp>
      <p:sp>
        <p:nvSpPr>
          <p:cNvPr id="10" name="Hexagon 9">
            <a:extLst>
              <a:ext uri="{FF2B5EF4-FFF2-40B4-BE49-F238E27FC236}">
                <a16:creationId xmlns:a16="http://schemas.microsoft.com/office/drawing/2014/main" id="{73831946-D7CC-41B1-BBF2-B0BBC72C5667}"/>
              </a:ext>
            </a:extLst>
          </p:cNvPr>
          <p:cNvSpPr>
            <a:spLocks/>
          </p:cNvSpPr>
          <p:nvPr/>
        </p:nvSpPr>
        <p:spPr>
          <a:xfrm rot="5400000">
            <a:off x="7673754" y="1790530"/>
            <a:ext cx="1886844" cy="1938226"/>
          </a:xfrm>
          <a:prstGeom prst="hexagon">
            <a:avLst/>
          </a:prstGeom>
          <a:noFill/>
          <a:ln w="76200">
            <a:solidFill>
              <a:srgbClr val="00B3BF"/>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GB" b="1">
                <a:solidFill>
                  <a:schemeClr val="accent3"/>
                </a:solidFill>
              </a:rPr>
              <a:t>Rationale</a:t>
            </a:r>
            <a:endParaRPr lang="en-GB" sz="2000" b="1">
              <a:solidFill>
                <a:schemeClr val="accent3"/>
              </a:solidFill>
            </a:endParaRPr>
          </a:p>
        </p:txBody>
      </p:sp>
      <p:sp>
        <p:nvSpPr>
          <p:cNvPr id="11" name="Hexagon 10">
            <a:extLst>
              <a:ext uri="{FF2B5EF4-FFF2-40B4-BE49-F238E27FC236}">
                <a16:creationId xmlns:a16="http://schemas.microsoft.com/office/drawing/2014/main" id="{A21C9889-F924-400C-B1A5-44BCB9EC77F7}"/>
              </a:ext>
            </a:extLst>
          </p:cNvPr>
          <p:cNvSpPr>
            <a:spLocks/>
          </p:cNvSpPr>
          <p:nvPr/>
        </p:nvSpPr>
        <p:spPr>
          <a:xfrm rot="5400000">
            <a:off x="2632525" y="4685582"/>
            <a:ext cx="1886844" cy="1938226"/>
          </a:xfrm>
          <a:prstGeom prst="hexagon">
            <a:avLst/>
          </a:prstGeom>
          <a:noFill/>
          <a:ln w="76200">
            <a:solidFill>
              <a:srgbClr val="FBB00B"/>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GB" b="1">
                <a:solidFill>
                  <a:schemeClr val="accent1"/>
                </a:solidFill>
              </a:rPr>
              <a:t>Evidence: Barriers</a:t>
            </a:r>
          </a:p>
        </p:txBody>
      </p:sp>
      <p:sp>
        <p:nvSpPr>
          <p:cNvPr id="12" name="Hexagon 11">
            <a:extLst>
              <a:ext uri="{FF2B5EF4-FFF2-40B4-BE49-F238E27FC236}">
                <a16:creationId xmlns:a16="http://schemas.microsoft.com/office/drawing/2014/main" id="{80DC1FB5-EE42-4692-A8B3-C21637FD773B}"/>
              </a:ext>
            </a:extLst>
          </p:cNvPr>
          <p:cNvSpPr>
            <a:spLocks/>
          </p:cNvSpPr>
          <p:nvPr/>
        </p:nvSpPr>
        <p:spPr>
          <a:xfrm rot="5400000">
            <a:off x="7673754" y="4685582"/>
            <a:ext cx="1886844" cy="1938226"/>
          </a:xfrm>
          <a:prstGeom prst="hexagon">
            <a:avLst/>
          </a:prstGeom>
          <a:noFill/>
          <a:ln w="76200">
            <a:solidFill>
              <a:srgbClr val="FBB00B"/>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GB" b="1">
                <a:solidFill>
                  <a:schemeClr val="accent1"/>
                </a:solidFill>
              </a:rPr>
              <a:t>Assumptions</a:t>
            </a:r>
          </a:p>
        </p:txBody>
      </p:sp>
      <p:sp>
        <p:nvSpPr>
          <p:cNvPr id="14" name="Hexagon 13">
            <a:extLst>
              <a:ext uri="{FF2B5EF4-FFF2-40B4-BE49-F238E27FC236}">
                <a16:creationId xmlns:a16="http://schemas.microsoft.com/office/drawing/2014/main" id="{1B301D35-BD14-4812-9876-C4128C7EE34E}"/>
              </a:ext>
            </a:extLst>
          </p:cNvPr>
          <p:cNvSpPr>
            <a:spLocks/>
          </p:cNvSpPr>
          <p:nvPr/>
        </p:nvSpPr>
        <p:spPr>
          <a:xfrm rot="5400000">
            <a:off x="5152578" y="4685582"/>
            <a:ext cx="1886844" cy="1938226"/>
          </a:xfrm>
          <a:prstGeom prst="hexagon">
            <a:avLst/>
          </a:prstGeom>
          <a:noFill/>
          <a:ln w="76200">
            <a:solidFill>
              <a:srgbClr val="FBB00B"/>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GB" b="1">
                <a:solidFill>
                  <a:schemeClr val="accent1"/>
                </a:solidFill>
              </a:rPr>
              <a:t>Evidence: What Works</a:t>
            </a:r>
          </a:p>
        </p:txBody>
      </p:sp>
    </p:spTree>
    <p:extLst>
      <p:ext uri="{BB962C8B-B14F-4D97-AF65-F5344CB8AC3E}">
        <p14:creationId xmlns:p14="http://schemas.microsoft.com/office/powerpoint/2010/main" val="378839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2000"/>
                                        <p:tgtEl>
                                          <p:spTgt spid="14"/>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1)">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heel(1)">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2000"/>
                                        <p:tgtEl>
                                          <p:spTgt spid="6"/>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2000"/>
                                        <p:tgtEl>
                                          <p:spTgt spid="5"/>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heel(1)">
                                      <p:cBhvr>
                                        <p:cTn id="4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980" y="2327668"/>
            <a:ext cx="4814449" cy="3083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2254" y="1612196"/>
            <a:ext cx="6134746" cy="646331"/>
          </a:xfrm>
          <a:prstGeom prst="rect">
            <a:avLst/>
          </a:prstGeom>
          <a:noFill/>
        </p:spPr>
        <p:txBody>
          <a:bodyPr wrap="square" rtlCol="0">
            <a:spAutoFit/>
          </a:bodyPr>
          <a:lstStyle/>
          <a:p>
            <a:r>
              <a:rPr lang="en-GB" sz="3600" b="1">
                <a:latin typeface="Gill Sans MT" panose="020B0502020104020203" pitchFamily="34" charset="0"/>
              </a:rPr>
              <a:t>The Demise of Aimhigher</a:t>
            </a:r>
          </a:p>
        </p:txBody>
      </p:sp>
      <p:sp>
        <p:nvSpPr>
          <p:cNvPr id="5" name="Rectangle 4"/>
          <p:cNvSpPr/>
          <p:nvPr/>
        </p:nvSpPr>
        <p:spPr>
          <a:xfrm>
            <a:off x="342254" y="2629104"/>
            <a:ext cx="5753746" cy="2923877"/>
          </a:xfrm>
          <a:prstGeom prst="rect">
            <a:avLst/>
          </a:prstGeom>
        </p:spPr>
        <p:txBody>
          <a:bodyPr wrap="square">
            <a:spAutoFit/>
          </a:bodyPr>
          <a:lstStyle/>
          <a:p>
            <a:r>
              <a:rPr lang="en-GB" sz="2300">
                <a:solidFill>
                  <a:schemeClr val="bg1"/>
                </a:solidFill>
                <a:latin typeface="Gill Sans MT" panose="020B0502020104020203" pitchFamily="34" charset="0"/>
              </a:rPr>
              <a:t>[</a:t>
            </a:r>
            <a:r>
              <a:rPr lang="en-GB" sz="2300" err="1">
                <a:solidFill>
                  <a:schemeClr val="bg1"/>
                </a:solidFill>
                <a:latin typeface="Gill Sans MT" panose="020B0502020104020203" pitchFamily="34" charset="0"/>
              </a:rPr>
              <a:t>Aimhigher's</a:t>
            </a:r>
            <a:r>
              <a:rPr lang="en-GB" sz="2300">
                <a:solidFill>
                  <a:schemeClr val="bg1"/>
                </a:solidFill>
                <a:latin typeface="Gill Sans MT" panose="020B0502020104020203" pitchFamily="34" charset="0"/>
              </a:rPr>
              <a:t>] ‘lack of progress’ was at least partly due to a confusion in the implementation of the policy aim, leading... [among other things], to the late adoption of a poor outcome measure that underestimated improvements in participation from the target groups and focused on the wrong stage of entry to higher education (Harrison, 2012)</a:t>
            </a:r>
          </a:p>
        </p:txBody>
      </p:sp>
    </p:spTree>
    <p:extLst>
      <p:ext uri="{BB962C8B-B14F-4D97-AF65-F5344CB8AC3E}">
        <p14:creationId xmlns:p14="http://schemas.microsoft.com/office/powerpoint/2010/main" val="3091742687"/>
      </p:ext>
    </p:extLst>
  </p:cSld>
  <p:clrMapOvr>
    <a:masterClrMapping/>
  </p:clrMapOvr>
</p:sld>
</file>

<file path=ppt/theme/theme1.xml><?xml version="1.0" encoding="utf-8"?>
<a:theme xmlns:a="http://schemas.openxmlformats.org/drawingml/2006/main" name="Office Theme">
  <a:themeElements>
    <a:clrScheme name="Evaluation Development Session 1">
      <a:dk1>
        <a:srgbClr val="B70D50"/>
      </a:dk1>
      <a:lt1>
        <a:srgbClr val="621B40"/>
      </a:lt1>
      <a:dk2>
        <a:srgbClr val="7E7DC7"/>
      </a:dk2>
      <a:lt2>
        <a:srgbClr val="503A6E"/>
      </a:lt2>
      <a:accent1>
        <a:srgbClr val="FBB00B"/>
      </a:accent1>
      <a:accent2>
        <a:srgbClr val="D97A16"/>
      </a:accent2>
      <a:accent3>
        <a:srgbClr val="00B3BF"/>
      </a:accent3>
      <a:accent4>
        <a:srgbClr val="174B66"/>
      </a:accent4>
      <a:accent5>
        <a:srgbClr val="07A33B"/>
      </a:accent5>
      <a:accent6>
        <a:srgbClr val="4A7335"/>
      </a:accent6>
      <a:hlink>
        <a:srgbClr val="777777"/>
      </a:hlink>
      <a:folHlink>
        <a:srgbClr val="621B40"/>
      </a:folHlink>
    </a:clrScheme>
    <a:fontScheme name="Evaluation Develoment Sessions">
      <a:majorFont>
        <a:latin typeface="FS Clerkenwell"/>
        <a:ea typeface=""/>
        <a:cs typeface=""/>
      </a:majorFont>
      <a:minorFont>
        <a:latin typeface="FS Clerkenwell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F05E20E97C15438D7BC65983180040" ma:contentTypeVersion="13" ma:contentTypeDescription="Create a new document." ma:contentTypeScope="" ma:versionID="740ae901a02bcdb37fb617cbe163ca2a">
  <xsd:schema xmlns:xsd="http://www.w3.org/2001/XMLSchema" xmlns:xs="http://www.w3.org/2001/XMLSchema" xmlns:p="http://schemas.microsoft.com/office/2006/metadata/properties" xmlns:ns3="55431538-ead2-44df-89a7-746beebc7346" xmlns:ns4="44541e61-9552-4c5d-95dd-1069ba11c2b3" targetNamespace="http://schemas.microsoft.com/office/2006/metadata/properties" ma:root="true" ma:fieldsID="fbdd57ef80ba0b6a37016fdbceb7dd2d" ns3:_="" ns4:_="">
    <xsd:import namespace="55431538-ead2-44df-89a7-746beebc7346"/>
    <xsd:import namespace="44541e61-9552-4c5d-95dd-1069ba11c2b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431538-ead2-44df-89a7-746beebc734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541e61-9552-4c5d-95dd-1069ba11c2b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3C0E86-76C8-4C1D-82A8-22322182F62B}">
  <ds:schemaRefs>
    <ds:schemaRef ds:uri="44541e61-9552-4c5d-95dd-1069ba11c2b3"/>
    <ds:schemaRef ds:uri="55431538-ead2-44df-89a7-746beebc73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9202251-77C3-4ECB-A028-D074A03109D2}">
  <ds:schemaRefs>
    <ds:schemaRef ds:uri="http://schemas.microsoft.com/sharepoint/v3/contenttype/forms"/>
  </ds:schemaRefs>
</ds:datastoreItem>
</file>

<file path=customXml/itemProps3.xml><?xml version="1.0" encoding="utf-8"?>
<ds:datastoreItem xmlns:ds="http://schemas.openxmlformats.org/officeDocument/2006/customXml" ds:itemID="{6411B012-50FA-4704-B966-65F92CAEDDA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2955</Words>
  <Application>Microsoft Office PowerPoint</Application>
  <PresentationFormat>Widescreen</PresentationFormat>
  <Paragraphs>272</Paragraphs>
  <Slides>25</Slides>
  <Notes>12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FS Clerkenwell</vt:lpstr>
      <vt:lpstr>FS Clerkenwell Light</vt:lpstr>
      <vt:lpstr>Gill Sans MT</vt:lpstr>
      <vt:lpstr>Office Theme</vt:lpstr>
      <vt:lpstr>Retention &amp; Success: Constructing a Theory of Change</vt:lpstr>
      <vt:lpstr>Aims of this session</vt:lpstr>
      <vt:lpstr>Recap of the last session: evidence</vt:lpstr>
      <vt:lpstr>Access, retention, attainment and progression: an integrative review of demonstrable impact on student outcomes</vt:lpstr>
      <vt:lpstr>Hallam’s Evaluation Strategy</vt:lpstr>
      <vt:lpstr>Evaluation is...</vt:lpstr>
      <vt:lpstr>A Theory of Change is...</vt:lpstr>
      <vt:lpstr>Key Elements of a Theory of Change</vt:lpstr>
      <vt:lpstr>PowerPoint Presentation</vt:lpstr>
      <vt:lpstr>Identifying and Measuring Change</vt:lpstr>
      <vt:lpstr>Access and Participation Plan Targets</vt:lpstr>
      <vt:lpstr>Theory of Change Construction</vt:lpstr>
      <vt:lpstr>Context (Pre-Theory of Change)</vt:lpstr>
      <vt:lpstr>Context (Continually Evolving)</vt:lpstr>
      <vt:lpstr>Outcomes</vt:lpstr>
      <vt:lpstr>Activity Development – Peer Mentoring</vt:lpstr>
      <vt:lpstr>Theory of Change and Evaluation</vt:lpstr>
      <vt:lpstr>Theory of Change and Evaluation</vt:lpstr>
      <vt:lpstr>Activity: How would a Theory of Change help in this scenario?</vt:lpstr>
      <vt:lpstr>PowerPoint Presentation</vt:lpstr>
      <vt:lpstr>  TOC principles: - collaborative - not always linear - iterative - a minimum expectation - best conducted at the point of intervention design - must be followed by an evaluation plan</vt:lpstr>
      <vt:lpstr>How is Hallam using a ToC? https://blog.shu.ac.uk/steer/2022/02/18/everybodys-talking-abouttheory-of-change/</vt:lpstr>
      <vt:lpstr>STEER’s role in “building an evaluative mindset”</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Pickering, Nathaniel</dc:creator>
  <cp:lastModifiedBy>Austen, Liz</cp:lastModifiedBy>
  <cp:revision>1</cp:revision>
  <dcterms:created xsi:type="dcterms:W3CDTF">2020-06-15T11:03:58Z</dcterms:created>
  <dcterms:modified xsi:type="dcterms:W3CDTF">2022-04-07T11:55:24Z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0x01010037F05E20E97C15438D7BC65983180040</vt:lpwstr>
  </property>
</Properties>
</file>