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10"/>
  </p:notesMasterIdLst>
  <p:sldIdLst>
    <p:sldId id="266" r:id="rId6"/>
    <p:sldId id="262" r:id="rId7"/>
    <p:sldId id="271"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0F1A8-51C2-4B63-A238-3C4D0B65D218}" v="33" dt="2022-02-22T09:28:42.319"/>
    <p1510:client id="{A25C477B-8E6B-4C21-8CDD-AF46BA401A40}" v="4" dt="2022-02-24T07:41:29.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1C52A-5426-4333-AC0C-D213602E106B}" type="datetimeFigureOut">
              <a:rPr lang="en-GB" smtClean="0"/>
              <a:t>24/02/2022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46406-F2C0-47DF-815F-315FA4659230}" type="slidenum">
              <a:rPr lang="en-GB" smtClean="0"/>
              <a:t>‹#›</a:t>
            </a:fld>
            <a:endParaRPr lang="en-GB"/>
          </a:p>
        </p:txBody>
      </p:sp>
    </p:spTree>
    <p:extLst>
      <p:ext uri="{BB962C8B-B14F-4D97-AF65-F5344CB8AC3E}">
        <p14:creationId xmlns:p14="http://schemas.microsoft.com/office/powerpoint/2010/main" val="161852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Need to put a year by year plan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583A11-7C4C-407B-87F4-B0D7B6371D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9790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3015-5CFC-4E45-BCD9-26AFC4CF5BD9}"/>
              </a:ext>
            </a:extLst>
          </p:cNvPr>
          <p:cNvSpPr>
            <a:spLocks noGrp="1"/>
          </p:cNvSpPr>
          <p:nvPr>
            <p:ph type="ctrTitle" hasCustomPrompt="1"/>
          </p:nvPr>
        </p:nvSpPr>
        <p:spPr>
          <a:xfrm>
            <a:off x="1524000" y="1122363"/>
            <a:ext cx="9144000" cy="2387600"/>
          </a:xfrm>
        </p:spPr>
        <p:txBody>
          <a:bodyPr anchor="b"/>
          <a:lstStyle>
            <a:lvl1pPr algn="ctr">
              <a:defRPr sz="6000" b="1">
                <a:solidFill>
                  <a:schemeClr val="tx1"/>
                </a:solidFill>
                <a:latin typeface="FS Clerkenwell" panose="02000503020000020004" pitchFamily="50" charset="0"/>
              </a:defRPr>
            </a:lvl1pPr>
          </a:lstStyle>
          <a:p>
            <a:r>
              <a:rPr lang="en-US"/>
              <a:t>Title</a:t>
            </a:r>
            <a:endParaRPr lang="en-GB"/>
          </a:p>
        </p:txBody>
      </p:sp>
      <p:sp>
        <p:nvSpPr>
          <p:cNvPr id="3" name="Subtitle 2">
            <a:extLst>
              <a:ext uri="{FF2B5EF4-FFF2-40B4-BE49-F238E27FC236}">
                <a16:creationId xmlns:a16="http://schemas.microsoft.com/office/drawing/2014/main" id="{F5D7C59A-E123-425A-A0E9-E1CF848E68E6}"/>
              </a:ext>
            </a:extLst>
          </p:cNvPr>
          <p:cNvSpPr>
            <a:spLocks noGrp="1"/>
          </p:cNvSpPr>
          <p:nvPr>
            <p:ph type="subTitle" idx="1" hasCustomPrompt="1"/>
          </p:nvPr>
        </p:nvSpPr>
        <p:spPr>
          <a:xfrm>
            <a:off x="1524000" y="3602038"/>
            <a:ext cx="9144000" cy="729330"/>
          </a:xfrm>
        </p:spPr>
        <p:txBody>
          <a:bodyPr>
            <a:normAutofit/>
          </a:bodyPr>
          <a:lstStyle>
            <a:lvl1pPr marL="0" indent="0" algn="ctr">
              <a:buNone/>
              <a:defRPr sz="3600" b="1">
                <a:solidFill>
                  <a:schemeClr val="bg1"/>
                </a:solidFill>
                <a:latin typeface="FS Clerkenwell Light" panose="02000306080000020004" pitchFamily="50" charset="0"/>
              </a:defRPr>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a:t>Subtitle</a:t>
            </a:r>
            <a:endParaRPr lang="en-GB"/>
          </a:p>
        </p:txBody>
      </p:sp>
      <p:pic>
        <p:nvPicPr>
          <p:cNvPr id="7" name="Picture 6" descr="A close up of a logo&#10;&#10;Description automatically generated">
            <a:extLst>
              <a:ext uri="{FF2B5EF4-FFF2-40B4-BE49-F238E27FC236}">
                <a16:creationId xmlns:a16="http://schemas.microsoft.com/office/drawing/2014/main" id="{D4E5C2E8-61C0-4178-A31C-D15B44654F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669" y="337645"/>
            <a:ext cx="2555771" cy="486684"/>
          </a:xfrm>
          <a:prstGeom prst="rect">
            <a:avLst/>
          </a:prstGeom>
        </p:spPr>
      </p:pic>
      <p:sp>
        <p:nvSpPr>
          <p:cNvPr id="13" name="Text Placeholder 12">
            <a:extLst>
              <a:ext uri="{FF2B5EF4-FFF2-40B4-BE49-F238E27FC236}">
                <a16:creationId xmlns:a16="http://schemas.microsoft.com/office/drawing/2014/main" id="{63389AC3-1F85-423C-8A97-4ED99B8EBDFC}"/>
              </a:ext>
            </a:extLst>
          </p:cNvPr>
          <p:cNvSpPr>
            <a:spLocks noGrp="1"/>
          </p:cNvSpPr>
          <p:nvPr>
            <p:ph type="body" sz="quarter" idx="10" hasCustomPrompt="1"/>
          </p:nvPr>
        </p:nvSpPr>
        <p:spPr>
          <a:xfrm>
            <a:off x="1524000" y="4423443"/>
            <a:ext cx="9144000" cy="436424"/>
          </a:xfrm>
        </p:spPr>
        <p:txBody>
          <a:bodyPr/>
          <a:lstStyle>
            <a:lvl1pPr marL="0" indent="0" algn="ctr">
              <a:buNone/>
              <a:defRPr/>
            </a:lvl1pPr>
          </a:lstStyle>
          <a:p>
            <a:r>
              <a:rPr lang="en-US"/>
              <a:t>Institution</a:t>
            </a:r>
          </a:p>
        </p:txBody>
      </p:sp>
      <p:sp>
        <p:nvSpPr>
          <p:cNvPr id="14" name="Text Placeholder 12">
            <a:extLst>
              <a:ext uri="{FF2B5EF4-FFF2-40B4-BE49-F238E27FC236}">
                <a16:creationId xmlns:a16="http://schemas.microsoft.com/office/drawing/2014/main" id="{FDB5271B-D4BE-4A7F-9EBD-CD208CAA4D88}"/>
              </a:ext>
            </a:extLst>
          </p:cNvPr>
          <p:cNvSpPr>
            <a:spLocks noGrp="1"/>
          </p:cNvSpPr>
          <p:nvPr>
            <p:ph type="body" sz="quarter" idx="11" hasCustomPrompt="1"/>
          </p:nvPr>
        </p:nvSpPr>
        <p:spPr>
          <a:xfrm>
            <a:off x="1524000" y="4874684"/>
            <a:ext cx="9144000" cy="436424"/>
          </a:xfrm>
        </p:spPr>
        <p:txBody>
          <a:bodyPr/>
          <a:lstStyle>
            <a:lvl1pPr marL="0" indent="0" algn="ctr">
              <a:buNone/>
              <a:defRPr/>
            </a:lvl1pPr>
          </a:lstStyle>
          <a:p>
            <a:r>
              <a:rPr lang="en-US"/>
              <a:t>Team</a:t>
            </a:r>
          </a:p>
        </p:txBody>
      </p:sp>
      <p:sp>
        <p:nvSpPr>
          <p:cNvPr id="15" name="Text Placeholder 12">
            <a:extLst>
              <a:ext uri="{FF2B5EF4-FFF2-40B4-BE49-F238E27FC236}">
                <a16:creationId xmlns:a16="http://schemas.microsoft.com/office/drawing/2014/main" id="{89CAB36E-A729-40F9-9165-0D90D97212E2}"/>
              </a:ext>
            </a:extLst>
          </p:cNvPr>
          <p:cNvSpPr>
            <a:spLocks noGrp="1"/>
          </p:cNvSpPr>
          <p:nvPr>
            <p:ph type="body" sz="quarter" idx="12" hasCustomPrompt="1"/>
          </p:nvPr>
        </p:nvSpPr>
        <p:spPr>
          <a:xfrm>
            <a:off x="1545554" y="5765466"/>
            <a:ext cx="9144000" cy="436424"/>
          </a:xfrm>
        </p:spPr>
        <p:txBody>
          <a:bodyPr/>
          <a:lstStyle>
            <a:lvl1pPr marL="0" indent="0" algn="ctr">
              <a:buNone/>
              <a:defRPr/>
            </a:lvl1pPr>
          </a:lstStyle>
          <a:p>
            <a:r>
              <a:rPr lang="en-US"/>
              <a:t>Name (Job Role)</a:t>
            </a:r>
          </a:p>
        </p:txBody>
      </p:sp>
    </p:spTree>
    <p:extLst>
      <p:ext uri="{BB962C8B-B14F-4D97-AF65-F5344CB8AC3E}">
        <p14:creationId xmlns:p14="http://schemas.microsoft.com/office/powerpoint/2010/main" val="28833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81A3-6E01-4C8E-A70A-47A8278558D5}"/>
              </a:ext>
            </a:extLst>
          </p:cNvPr>
          <p:cNvSpPr>
            <a:spLocks noGrp="1"/>
          </p:cNvSpPr>
          <p:nvPr>
            <p:ph type="title" hasCustomPrompt="1"/>
          </p:nvPr>
        </p:nvSpPr>
        <p:spPr>
          <a:xfrm>
            <a:off x="267670" y="1104734"/>
            <a:ext cx="10515600" cy="1325563"/>
          </a:xfrm>
        </p:spPr>
        <p:txBody>
          <a:bodyPr>
            <a:normAutofit/>
          </a:bodyPr>
          <a:lstStyle>
            <a:lvl1pPr>
              <a:defRPr sz="4800" b="1"/>
            </a:lvl1pPr>
          </a:lstStyle>
          <a:p>
            <a:r>
              <a:rPr lang="en-US"/>
              <a:t>Title of Slide</a:t>
            </a:r>
            <a:endParaRPr lang="en-GB"/>
          </a:p>
        </p:txBody>
      </p:sp>
      <p:sp>
        <p:nvSpPr>
          <p:cNvPr id="3" name="Content Placeholder 2">
            <a:extLst>
              <a:ext uri="{FF2B5EF4-FFF2-40B4-BE49-F238E27FC236}">
                <a16:creationId xmlns:a16="http://schemas.microsoft.com/office/drawing/2014/main" id="{90CC1301-ECEB-4BD8-A840-33817C3B2193}"/>
              </a:ext>
            </a:extLst>
          </p:cNvPr>
          <p:cNvSpPr>
            <a:spLocks noGrp="1"/>
          </p:cNvSpPr>
          <p:nvPr>
            <p:ph idx="1"/>
          </p:nvPr>
        </p:nvSpPr>
        <p:spPr>
          <a:xfrm>
            <a:off x="267669" y="2710698"/>
            <a:ext cx="11523278" cy="33532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close up of a logo&#10;&#10;Description automatically generated">
            <a:extLst>
              <a:ext uri="{FF2B5EF4-FFF2-40B4-BE49-F238E27FC236}">
                <a16:creationId xmlns:a16="http://schemas.microsoft.com/office/drawing/2014/main" id="{CFB9A7F7-5B1D-47CF-829A-D2DFB3062B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670" y="337645"/>
            <a:ext cx="1012491" cy="192804"/>
          </a:xfrm>
          <a:prstGeom prst="rect">
            <a:avLst/>
          </a:prstGeom>
        </p:spPr>
      </p:pic>
    </p:spTree>
    <p:extLst>
      <p:ext uri="{BB962C8B-B14F-4D97-AF65-F5344CB8AC3E}">
        <p14:creationId xmlns:p14="http://schemas.microsoft.com/office/powerpoint/2010/main" val="63830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ne 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6EF7459-6BB2-4ADA-B35F-1998C6A0E133}"/>
              </a:ext>
            </a:extLst>
          </p:cNvPr>
          <p:cNvSpPr>
            <a:spLocks noGrp="1"/>
          </p:cNvSpPr>
          <p:nvPr>
            <p:ph type="body" idx="1"/>
          </p:nvPr>
        </p:nvSpPr>
        <p:spPr>
          <a:xfrm>
            <a:off x="267669" y="2253277"/>
            <a:ext cx="11499215" cy="393095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Click to edit Master text styles</a:t>
            </a:r>
          </a:p>
        </p:txBody>
      </p:sp>
      <p:sp>
        <p:nvSpPr>
          <p:cNvPr id="4" name="Title 3">
            <a:extLst>
              <a:ext uri="{FF2B5EF4-FFF2-40B4-BE49-F238E27FC236}">
                <a16:creationId xmlns:a16="http://schemas.microsoft.com/office/drawing/2014/main" id="{F63B6F04-7E03-43BA-8F21-BB918EEE640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9101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B01D8-6340-4518-9EAA-68D28079EA7A}"/>
              </a:ext>
            </a:extLst>
          </p:cNvPr>
          <p:cNvSpPr>
            <a:spLocks noGrp="1"/>
          </p:cNvSpPr>
          <p:nvPr>
            <p:ph type="title" hasCustomPrompt="1"/>
          </p:nvPr>
        </p:nvSpPr>
        <p:spPr>
          <a:xfrm>
            <a:off x="267670" y="1017937"/>
            <a:ext cx="10515600" cy="607665"/>
          </a:xfrm>
        </p:spPr>
        <p:txBody>
          <a:bodyPr>
            <a:noAutofit/>
          </a:bodyPr>
          <a:lstStyle>
            <a:lvl1pPr>
              <a:defRPr sz="4800" b="1"/>
            </a:lvl1pPr>
          </a:lstStyle>
          <a:p>
            <a:r>
              <a:rPr lang="en-US"/>
              <a:t>Title of slide</a:t>
            </a:r>
            <a:endParaRPr lang="en-GB"/>
          </a:p>
        </p:txBody>
      </p:sp>
      <p:sp>
        <p:nvSpPr>
          <p:cNvPr id="3" name="Content Placeholder 2">
            <a:extLst>
              <a:ext uri="{FF2B5EF4-FFF2-40B4-BE49-F238E27FC236}">
                <a16:creationId xmlns:a16="http://schemas.microsoft.com/office/drawing/2014/main" id="{4492F008-26F8-4A9D-9F02-7F5127F8BD31}"/>
              </a:ext>
            </a:extLst>
          </p:cNvPr>
          <p:cNvSpPr>
            <a:spLocks noGrp="1"/>
          </p:cNvSpPr>
          <p:nvPr>
            <p:ph sz="half" idx="1"/>
          </p:nvPr>
        </p:nvSpPr>
        <p:spPr>
          <a:xfrm>
            <a:off x="267670" y="1828802"/>
            <a:ext cx="5752130" cy="4348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C21145-8D9A-43C0-AA0E-BC02C575111B}"/>
              </a:ext>
            </a:extLst>
          </p:cNvPr>
          <p:cNvSpPr>
            <a:spLocks noGrp="1"/>
          </p:cNvSpPr>
          <p:nvPr>
            <p:ph sz="half" idx="2"/>
          </p:nvPr>
        </p:nvSpPr>
        <p:spPr>
          <a:xfrm>
            <a:off x="6172201" y="1828802"/>
            <a:ext cx="5181600" cy="4348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7979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F1A61-A0E0-4158-A08B-E4EB3F46EE51}"/>
              </a:ext>
            </a:extLst>
          </p:cNvPr>
          <p:cNvSpPr>
            <a:spLocks noGrp="1"/>
          </p:cNvSpPr>
          <p:nvPr>
            <p:ph type="title" hasCustomPrompt="1"/>
          </p:nvPr>
        </p:nvSpPr>
        <p:spPr>
          <a:xfrm>
            <a:off x="297922" y="1018381"/>
            <a:ext cx="4358745" cy="5171282"/>
          </a:xfrm>
        </p:spPr>
        <p:txBody>
          <a:bodyPr>
            <a:normAutofit/>
          </a:bodyPr>
          <a:lstStyle>
            <a:lvl1pPr>
              <a:defRPr sz="6601" b="1">
                <a:latin typeface="+mj-lt"/>
              </a:defRPr>
            </a:lvl1pPr>
          </a:lstStyle>
          <a:p>
            <a:r>
              <a:rPr lang="en-US"/>
              <a:t>Title of slide</a:t>
            </a:r>
            <a:endParaRPr lang="en-GB"/>
          </a:p>
        </p:txBody>
      </p:sp>
      <p:sp>
        <p:nvSpPr>
          <p:cNvPr id="6" name="Content Placeholder 5">
            <a:extLst>
              <a:ext uri="{FF2B5EF4-FFF2-40B4-BE49-F238E27FC236}">
                <a16:creationId xmlns:a16="http://schemas.microsoft.com/office/drawing/2014/main" id="{BF8C0A6A-1FD5-461C-B43A-82450D3BEF34}"/>
              </a:ext>
            </a:extLst>
          </p:cNvPr>
          <p:cNvSpPr>
            <a:spLocks noGrp="1"/>
          </p:cNvSpPr>
          <p:nvPr>
            <p:ph sz="quarter" idx="4"/>
          </p:nvPr>
        </p:nvSpPr>
        <p:spPr>
          <a:xfrm>
            <a:off x="4978400" y="1018381"/>
            <a:ext cx="6915678" cy="5171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1239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019A7-22BE-4BA7-B63D-9250137D4D29}"/>
              </a:ext>
            </a:extLst>
          </p:cNvPr>
          <p:cNvSpPr>
            <a:spLocks noGrp="1"/>
          </p:cNvSpPr>
          <p:nvPr>
            <p:ph type="title" hasCustomPrompt="1"/>
          </p:nvPr>
        </p:nvSpPr>
        <p:spPr>
          <a:xfrm>
            <a:off x="948267" y="1921932"/>
            <a:ext cx="9364133" cy="582614"/>
          </a:xfrm>
        </p:spPr>
        <p:txBody>
          <a:bodyPr anchor="b">
            <a:noAutofit/>
          </a:bodyPr>
          <a:lstStyle>
            <a:lvl1pPr>
              <a:defRPr sz="6601" b="1">
                <a:latin typeface="FS Clerkenwell" panose="02000503020000020004" pitchFamily="50" charset="0"/>
              </a:defRPr>
            </a:lvl1pPr>
          </a:lstStyle>
          <a:p>
            <a:r>
              <a:rPr lang="en-US"/>
              <a:t>Question......</a:t>
            </a:r>
            <a:endParaRPr lang="en-GB"/>
          </a:p>
        </p:txBody>
      </p:sp>
      <p:sp>
        <p:nvSpPr>
          <p:cNvPr id="4" name="Text Placeholder 3">
            <a:extLst>
              <a:ext uri="{FF2B5EF4-FFF2-40B4-BE49-F238E27FC236}">
                <a16:creationId xmlns:a16="http://schemas.microsoft.com/office/drawing/2014/main" id="{9C879CDF-9020-4900-A166-CB2E72F9519A}"/>
              </a:ext>
            </a:extLst>
          </p:cNvPr>
          <p:cNvSpPr>
            <a:spLocks noGrp="1"/>
          </p:cNvSpPr>
          <p:nvPr>
            <p:ph type="body" sz="half" idx="2" hasCustomPrompt="1"/>
          </p:nvPr>
        </p:nvSpPr>
        <p:spPr>
          <a:xfrm>
            <a:off x="4030134" y="2726268"/>
            <a:ext cx="7874000" cy="3142721"/>
          </a:xfrm>
        </p:spPr>
        <p:txBody>
          <a:bodyPr>
            <a:normAutofit/>
          </a:bodyPr>
          <a:lstStyle>
            <a:lvl1pPr marL="0" indent="0">
              <a:buNone/>
              <a:defRPr sz="5401" b="1">
                <a:latin typeface="FS Clerkenwell Light" panose="02000306080000020004" pitchFamily="50" charset="0"/>
              </a:defRPr>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Question text</a:t>
            </a:r>
          </a:p>
        </p:txBody>
      </p:sp>
    </p:spTree>
    <p:extLst>
      <p:ext uri="{BB962C8B-B14F-4D97-AF65-F5344CB8AC3E}">
        <p14:creationId xmlns:p14="http://schemas.microsoft.com/office/powerpoint/2010/main" val="89354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ference &amp; Resourc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E771-C5B3-47C6-9271-DEA7251760C0}"/>
              </a:ext>
            </a:extLst>
          </p:cNvPr>
          <p:cNvSpPr>
            <a:spLocks noGrp="1"/>
          </p:cNvSpPr>
          <p:nvPr>
            <p:ph type="title" hasCustomPrompt="1"/>
          </p:nvPr>
        </p:nvSpPr>
        <p:spPr>
          <a:xfrm>
            <a:off x="233802" y="950204"/>
            <a:ext cx="10515600" cy="252065"/>
          </a:xfrm>
        </p:spPr>
        <p:txBody>
          <a:bodyPr>
            <a:noAutofit/>
          </a:bodyPr>
          <a:lstStyle>
            <a:lvl1pPr>
              <a:defRPr sz="1801" b="1"/>
            </a:lvl1pPr>
          </a:lstStyle>
          <a:p>
            <a:r>
              <a:rPr lang="en-US"/>
              <a:t>References</a:t>
            </a:r>
            <a:endParaRPr lang="en-GB"/>
          </a:p>
        </p:txBody>
      </p:sp>
      <p:sp>
        <p:nvSpPr>
          <p:cNvPr id="4" name="Text Placeholder 3">
            <a:extLst>
              <a:ext uri="{FF2B5EF4-FFF2-40B4-BE49-F238E27FC236}">
                <a16:creationId xmlns:a16="http://schemas.microsoft.com/office/drawing/2014/main" id="{290B985F-A7E3-4DAA-A935-54013467BF57}"/>
              </a:ext>
            </a:extLst>
          </p:cNvPr>
          <p:cNvSpPr>
            <a:spLocks noGrp="1"/>
          </p:cNvSpPr>
          <p:nvPr>
            <p:ph type="body" sz="quarter" idx="10" hasCustomPrompt="1"/>
          </p:nvPr>
        </p:nvSpPr>
        <p:spPr>
          <a:xfrm>
            <a:off x="220663" y="1320802"/>
            <a:ext cx="11737975" cy="1592263"/>
          </a:xfrm>
        </p:spPr>
        <p:txBody>
          <a:bodyPr>
            <a:normAutofit/>
          </a:bodyPr>
          <a:lstStyle>
            <a:lvl1pPr marL="0" indent="0">
              <a:buNone/>
              <a:defRPr sz="1200"/>
            </a:lvl1pPr>
          </a:lstStyle>
          <a:p>
            <a:pPr lvl="0"/>
            <a:r>
              <a:rPr lang="en-GB"/>
              <a:t>List of references use APA</a:t>
            </a:r>
          </a:p>
        </p:txBody>
      </p:sp>
      <p:sp>
        <p:nvSpPr>
          <p:cNvPr id="6" name="Text Placeholder 3">
            <a:extLst>
              <a:ext uri="{FF2B5EF4-FFF2-40B4-BE49-F238E27FC236}">
                <a16:creationId xmlns:a16="http://schemas.microsoft.com/office/drawing/2014/main" id="{DA6F09BC-369C-4AE0-8C73-44A6F457F20A}"/>
              </a:ext>
            </a:extLst>
          </p:cNvPr>
          <p:cNvSpPr>
            <a:spLocks noGrp="1"/>
          </p:cNvSpPr>
          <p:nvPr>
            <p:ph type="body" sz="quarter" idx="11" hasCustomPrompt="1"/>
          </p:nvPr>
        </p:nvSpPr>
        <p:spPr>
          <a:xfrm>
            <a:off x="220662" y="3584513"/>
            <a:ext cx="11737975" cy="1592263"/>
          </a:xfrm>
        </p:spPr>
        <p:txBody>
          <a:bodyPr>
            <a:normAutofit/>
          </a:bodyPr>
          <a:lstStyle>
            <a:lvl1pPr marL="0" indent="0">
              <a:buNone/>
              <a:defRPr sz="1200"/>
            </a:lvl1pPr>
          </a:lstStyle>
          <a:p>
            <a:pPr lvl="0"/>
            <a:r>
              <a:rPr lang="en-GB"/>
              <a:t>Links to STEER blog or other websites etc</a:t>
            </a:r>
          </a:p>
        </p:txBody>
      </p:sp>
      <p:sp>
        <p:nvSpPr>
          <p:cNvPr id="9" name="Content Placeholder 8">
            <a:extLst>
              <a:ext uri="{FF2B5EF4-FFF2-40B4-BE49-F238E27FC236}">
                <a16:creationId xmlns:a16="http://schemas.microsoft.com/office/drawing/2014/main" id="{F8BCF8C5-00AE-4892-8342-A8A45DFDA2EB}"/>
              </a:ext>
            </a:extLst>
          </p:cNvPr>
          <p:cNvSpPr>
            <a:spLocks noGrp="1"/>
          </p:cNvSpPr>
          <p:nvPr>
            <p:ph sz="quarter" idx="12" hasCustomPrompt="1"/>
          </p:nvPr>
        </p:nvSpPr>
        <p:spPr>
          <a:xfrm>
            <a:off x="233802" y="3068574"/>
            <a:ext cx="10515600" cy="360426"/>
          </a:xfrm>
        </p:spPr>
        <p:txBody>
          <a:bodyPr>
            <a:noAutofit/>
          </a:bodyPr>
          <a:lstStyle>
            <a:lvl1pPr marL="0" indent="0">
              <a:buNone/>
              <a:defRPr sz="1801" b="1">
                <a:solidFill>
                  <a:schemeClr val="tx1"/>
                </a:solidFill>
                <a:latin typeface="+mj-lt"/>
              </a:defRPr>
            </a:lvl1pPr>
          </a:lstStyle>
          <a:p>
            <a:pPr lvl="0"/>
            <a:r>
              <a:rPr lang="en-GB"/>
              <a:t>Resources</a:t>
            </a:r>
          </a:p>
        </p:txBody>
      </p:sp>
      <p:sp>
        <p:nvSpPr>
          <p:cNvPr id="10" name="Content Placeholder 8">
            <a:extLst>
              <a:ext uri="{FF2B5EF4-FFF2-40B4-BE49-F238E27FC236}">
                <a16:creationId xmlns:a16="http://schemas.microsoft.com/office/drawing/2014/main" id="{E37AB79C-70F8-459F-99F8-3B97CB596345}"/>
              </a:ext>
            </a:extLst>
          </p:cNvPr>
          <p:cNvSpPr>
            <a:spLocks noGrp="1"/>
          </p:cNvSpPr>
          <p:nvPr>
            <p:ph sz="quarter" idx="13" hasCustomPrompt="1"/>
          </p:nvPr>
        </p:nvSpPr>
        <p:spPr>
          <a:xfrm>
            <a:off x="233802" y="5356987"/>
            <a:ext cx="3914865" cy="349546"/>
          </a:xfrm>
        </p:spPr>
        <p:txBody>
          <a:bodyPr>
            <a:noAutofit/>
          </a:bodyPr>
          <a:lstStyle>
            <a:lvl1pPr marL="0" indent="0">
              <a:buNone/>
              <a:defRPr sz="1801" b="1">
                <a:solidFill>
                  <a:schemeClr val="tx1"/>
                </a:solidFill>
                <a:latin typeface="+mj-lt"/>
              </a:defRPr>
            </a:lvl1pPr>
          </a:lstStyle>
          <a:p>
            <a:pPr lvl="0"/>
            <a:r>
              <a:rPr lang="en-GB"/>
              <a:t>Credits</a:t>
            </a:r>
          </a:p>
        </p:txBody>
      </p:sp>
      <p:sp>
        <p:nvSpPr>
          <p:cNvPr id="11" name="Content Placeholder 8">
            <a:extLst>
              <a:ext uri="{FF2B5EF4-FFF2-40B4-BE49-F238E27FC236}">
                <a16:creationId xmlns:a16="http://schemas.microsoft.com/office/drawing/2014/main" id="{9ECD4E34-B39F-4569-A7A8-00D8DAE887D0}"/>
              </a:ext>
            </a:extLst>
          </p:cNvPr>
          <p:cNvSpPr>
            <a:spLocks noGrp="1"/>
          </p:cNvSpPr>
          <p:nvPr>
            <p:ph sz="quarter" idx="14" hasCustomPrompt="1"/>
          </p:nvPr>
        </p:nvSpPr>
        <p:spPr>
          <a:xfrm>
            <a:off x="7210336" y="5356987"/>
            <a:ext cx="3914865" cy="349546"/>
          </a:xfrm>
        </p:spPr>
        <p:txBody>
          <a:bodyPr>
            <a:noAutofit/>
          </a:bodyPr>
          <a:lstStyle>
            <a:lvl1pPr marL="0" indent="0">
              <a:buNone/>
              <a:defRPr sz="1801" b="1">
                <a:solidFill>
                  <a:schemeClr val="tx1"/>
                </a:solidFill>
                <a:latin typeface="+mj-lt"/>
              </a:defRPr>
            </a:lvl1pPr>
          </a:lstStyle>
          <a:p>
            <a:pPr lvl="0"/>
            <a:r>
              <a:rPr lang="en-GB"/>
              <a:t>Contact details</a:t>
            </a:r>
          </a:p>
        </p:txBody>
      </p:sp>
      <p:sp>
        <p:nvSpPr>
          <p:cNvPr id="12" name="Text Placeholder 3">
            <a:extLst>
              <a:ext uri="{FF2B5EF4-FFF2-40B4-BE49-F238E27FC236}">
                <a16:creationId xmlns:a16="http://schemas.microsoft.com/office/drawing/2014/main" id="{C0906502-FDB5-4289-AD00-7C725EA76DDB}"/>
              </a:ext>
            </a:extLst>
          </p:cNvPr>
          <p:cNvSpPr>
            <a:spLocks noGrp="1"/>
          </p:cNvSpPr>
          <p:nvPr>
            <p:ph type="body" sz="quarter" idx="15" hasCustomPrompt="1"/>
          </p:nvPr>
        </p:nvSpPr>
        <p:spPr>
          <a:xfrm>
            <a:off x="220225" y="5821428"/>
            <a:ext cx="6383777" cy="816441"/>
          </a:xfrm>
        </p:spPr>
        <p:txBody>
          <a:bodyPr>
            <a:normAutofit/>
          </a:bodyPr>
          <a:lstStyle>
            <a:lvl1pPr marL="0" indent="0">
              <a:buNone/>
              <a:defRPr sz="1200"/>
            </a:lvl1pPr>
          </a:lstStyle>
          <a:p>
            <a:pPr lvl="0"/>
            <a:r>
              <a:rPr lang="en-GB"/>
              <a:t>Content:</a:t>
            </a:r>
          </a:p>
          <a:p>
            <a:pPr lvl="0"/>
            <a:r>
              <a:rPr lang="en-GB"/>
              <a:t> Audio:</a:t>
            </a:r>
          </a:p>
          <a:p>
            <a:pPr lvl="0"/>
            <a:r>
              <a:rPr lang="en-GB"/>
              <a:t>Images:</a:t>
            </a:r>
          </a:p>
        </p:txBody>
      </p:sp>
      <p:sp>
        <p:nvSpPr>
          <p:cNvPr id="13" name="Text Placeholder 3">
            <a:extLst>
              <a:ext uri="{FF2B5EF4-FFF2-40B4-BE49-F238E27FC236}">
                <a16:creationId xmlns:a16="http://schemas.microsoft.com/office/drawing/2014/main" id="{E331D26E-E706-4D98-B33F-D1B5130558FE}"/>
              </a:ext>
            </a:extLst>
          </p:cNvPr>
          <p:cNvSpPr>
            <a:spLocks noGrp="1"/>
          </p:cNvSpPr>
          <p:nvPr>
            <p:ph type="body" sz="quarter" idx="16" hasCustomPrompt="1"/>
          </p:nvPr>
        </p:nvSpPr>
        <p:spPr>
          <a:xfrm>
            <a:off x="7210335" y="5827440"/>
            <a:ext cx="3332512" cy="816441"/>
          </a:xfrm>
        </p:spPr>
        <p:txBody>
          <a:bodyPr>
            <a:normAutofit/>
          </a:bodyPr>
          <a:lstStyle>
            <a:lvl1pPr marL="0" indent="0">
              <a:buNone/>
              <a:defRPr sz="1200"/>
            </a:lvl1pPr>
          </a:lstStyle>
          <a:p>
            <a:pPr lvl="0"/>
            <a:r>
              <a:rPr lang="en-GB"/>
              <a:t>Twitter: </a:t>
            </a:r>
            <a:r>
              <a:rPr lang="en-GB" err="1"/>
              <a:t>StEER_SHU</a:t>
            </a:r>
            <a:endParaRPr lang="en-GB"/>
          </a:p>
          <a:p>
            <a:pPr lvl="0"/>
            <a:r>
              <a:rPr lang="en-GB"/>
              <a:t>Email: steer@shu.ac.uk:</a:t>
            </a:r>
          </a:p>
        </p:txBody>
      </p:sp>
    </p:spTree>
    <p:extLst>
      <p:ext uri="{BB962C8B-B14F-4D97-AF65-F5344CB8AC3E}">
        <p14:creationId xmlns:p14="http://schemas.microsoft.com/office/powerpoint/2010/main" val="297786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CD954-1B1C-4FDC-9339-5E772A0341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479C7E-2701-4921-9103-B91087177D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73E9D8-5A64-4596-A9B7-76FB38278AE3}"/>
              </a:ext>
            </a:extLst>
          </p:cNvPr>
          <p:cNvSpPr>
            <a:spLocks noGrp="1"/>
          </p:cNvSpPr>
          <p:nvPr>
            <p:ph type="dt" sz="half" idx="10"/>
          </p:nvPr>
        </p:nvSpPr>
        <p:spPr/>
        <p:txBody>
          <a:bodyPr/>
          <a:lstStyle/>
          <a:p>
            <a:fld id="{F487976E-8C4B-4653-B335-BFE163F94114}" type="datetimeFigureOut">
              <a:rPr lang="en-GB" smtClean="0"/>
              <a:t>24/02/2022</a:t>
            </a:fld>
            <a:endParaRPr lang="en-GB"/>
          </a:p>
        </p:txBody>
      </p:sp>
      <p:sp>
        <p:nvSpPr>
          <p:cNvPr id="5" name="Footer Placeholder 4">
            <a:extLst>
              <a:ext uri="{FF2B5EF4-FFF2-40B4-BE49-F238E27FC236}">
                <a16:creationId xmlns:a16="http://schemas.microsoft.com/office/drawing/2014/main" id="{B559D5F4-679B-4A24-B67C-E995B152C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F7A213-3A4F-4138-8CE9-37D12717AE12}"/>
              </a:ext>
            </a:extLst>
          </p:cNvPr>
          <p:cNvSpPr>
            <a:spLocks noGrp="1"/>
          </p:cNvSpPr>
          <p:nvPr>
            <p:ph type="sldNum" sz="quarter" idx="12"/>
          </p:nvPr>
        </p:nvSpPr>
        <p:spPr/>
        <p:txBody>
          <a:bodyPr/>
          <a:lstStyle/>
          <a:p>
            <a:fld id="{3AE8121E-F22E-4EB0-846D-FB37B378F684}" type="slidenum">
              <a:rPr lang="en-GB" smtClean="0"/>
              <a:t>‹#›</a:t>
            </a:fld>
            <a:endParaRPr lang="en-GB"/>
          </a:p>
        </p:txBody>
      </p:sp>
    </p:spTree>
    <p:extLst>
      <p:ext uri="{BB962C8B-B14F-4D97-AF65-F5344CB8AC3E}">
        <p14:creationId xmlns:p14="http://schemas.microsoft.com/office/powerpoint/2010/main" val="73213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D0CE77-1511-49D4-B26E-0C372C524AC7}"/>
              </a:ext>
            </a:extLst>
          </p:cNvPr>
          <p:cNvSpPr>
            <a:spLocks noGrp="1"/>
          </p:cNvSpPr>
          <p:nvPr>
            <p:ph type="title"/>
          </p:nvPr>
        </p:nvSpPr>
        <p:spPr>
          <a:xfrm>
            <a:off x="267670" y="1153404"/>
            <a:ext cx="10515600" cy="1325563"/>
          </a:xfrm>
          <a:prstGeom prst="rect">
            <a:avLst/>
          </a:prstGeom>
        </p:spPr>
        <p:txBody>
          <a:bodyPr vert="horz" lIns="91440" tIns="45720" rIns="91440" bIns="45720" rtlCol="0" anchor="ctr">
            <a:normAutofit/>
          </a:bodyPr>
          <a:lstStyle/>
          <a:p>
            <a:r>
              <a:rPr lang="en-US"/>
              <a:t>Slide Title</a:t>
            </a:r>
            <a:endParaRPr lang="en-GB"/>
          </a:p>
        </p:txBody>
      </p:sp>
      <p:sp>
        <p:nvSpPr>
          <p:cNvPr id="3" name="Text Placeholder 2">
            <a:extLst>
              <a:ext uri="{FF2B5EF4-FFF2-40B4-BE49-F238E27FC236}">
                <a16:creationId xmlns:a16="http://schemas.microsoft.com/office/drawing/2014/main" id="{8EE9F026-4C9A-49EB-B964-CDE896F3DA56}"/>
              </a:ext>
            </a:extLst>
          </p:cNvPr>
          <p:cNvSpPr>
            <a:spLocks noGrp="1"/>
          </p:cNvSpPr>
          <p:nvPr>
            <p:ph type="body" idx="1"/>
          </p:nvPr>
        </p:nvSpPr>
        <p:spPr>
          <a:xfrm>
            <a:off x="267669" y="2808038"/>
            <a:ext cx="11643594" cy="3548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close up of a logo&#10;&#10;Description automatically generated">
            <a:extLst>
              <a:ext uri="{FF2B5EF4-FFF2-40B4-BE49-F238E27FC236}">
                <a16:creationId xmlns:a16="http://schemas.microsoft.com/office/drawing/2014/main" id="{D6F8658E-CBF7-48FF-8975-7DF1DBF94551}"/>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67669" y="337645"/>
            <a:ext cx="2555771" cy="486684"/>
          </a:xfrm>
          <a:prstGeom prst="rect">
            <a:avLst/>
          </a:prstGeom>
        </p:spPr>
      </p:pic>
    </p:spTree>
    <p:extLst>
      <p:ext uri="{BB962C8B-B14F-4D97-AF65-F5344CB8AC3E}">
        <p14:creationId xmlns:p14="http://schemas.microsoft.com/office/powerpoint/2010/main" val="152487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8" r:id="rId7"/>
  </p:sldLayoutIdLst>
  <p:txStyles>
    <p:titleStyle>
      <a:lvl1pPr algn="l" defTabSz="914423"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sz="2800" kern="1200">
          <a:solidFill>
            <a:schemeClr val="bg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bg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bg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06992-714E-4EC8-BFBC-174495089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A49207-473E-4332-8E7B-68079A36EC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95C3A6-844C-4DDB-8D3E-20FA7DCB8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7976E-8C4B-4653-B335-BFE163F94114}" type="datetimeFigureOut">
              <a:rPr lang="en-GB" smtClean="0"/>
              <a:t>24/02/2022</a:t>
            </a:fld>
            <a:endParaRPr lang="en-GB"/>
          </a:p>
        </p:txBody>
      </p:sp>
      <p:sp>
        <p:nvSpPr>
          <p:cNvPr id="5" name="Footer Placeholder 4">
            <a:extLst>
              <a:ext uri="{FF2B5EF4-FFF2-40B4-BE49-F238E27FC236}">
                <a16:creationId xmlns:a16="http://schemas.microsoft.com/office/drawing/2014/main" id="{73F45A13-5654-430A-A820-80EE4DAE2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5F27D3-4F40-49EB-9B7F-461D3A33C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8121E-F22E-4EB0-846D-FB37B378F684}" type="slidenum">
              <a:rPr lang="en-GB" smtClean="0"/>
              <a:t>‹#›</a:t>
            </a:fld>
            <a:endParaRPr lang="en-GB"/>
          </a:p>
        </p:txBody>
      </p:sp>
    </p:spTree>
    <p:extLst>
      <p:ext uri="{BB962C8B-B14F-4D97-AF65-F5344CB8AC3E}">
        <p14:creationId xmlns:p14="http://schemas.microsoft.com/office/powerpoint/2010/main" val="1037650674"/>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1183-E632-472F-891D-A7F850D35460}"/>
              </a:ext>
            </a:extLst>
          </p:cNvPr>
          <p:cNvSpPr>
            <a:spLocks noGrp="1"/>
          </p:cNvSpPr>
          <p:nvPr>
            <p:ph type="title"/>
          </p:nvPr>
        </p:nvSpPr>
        <p:spPr>
          <a:xfrm>
            <a:off x="231247" y="1027906"/>
            <a:ext cx="10331978" cy="791369"/>
          </a:xfrm>
        </p:spPr>
        <p:txBody>
          <a:bodyPr>
            <a:normAutofit fontScale="90000"/>
          </a:bodyPr>
          <a:lstStyle/>
          <a:p>
            <a:r>
              <a:rPr lang="en-GB" sz="6000"/>
              <a:t>Theory of Change Template</a:t>
            </a:r>
          </a:p>
        </p:txBody>
      </p:sp>
      <p:sp>
        <p:nvSpPr>
          <p:cNvPr id="9" name="TextBox 8">
            <a:extLst>
              <a:ext uri="{FF2B5EF4-FFF2-40B4-BE49-F238E27FC236}">
                <a16:creationId xmlns:a16="http://schemas.microsoft.com/office/drawing/2014/main" id="{33D8F787-06C3-4B95-BEB8-561B78A7205F}"/>
              </a:ext>
            </a:extLst>
          </p:cNvPr>
          <p:cNvSpPr txBox="1"/>
          <p:nvPr/>
        </p:nvSpPr>
        <p:spPr>
          <a:xfrm>
            <a:off x="7712602" y="1915661"/>
            <a:ext cx="4181476" cy="4570482"/>
          </a:xfrm>
          <a:prstGeom prst="rect">
            <a:avLst/>
          </a:prstGeom>
          <a:noFill/>
        </p:spPr>
        <p:txBody>
          <a:bodyPr wrap="square" rtlCol="0">
            <a:spAutoFit/>
          </a:bodyPr>
          <a:lstStyle/>
          <a:p>
            <a:r>
              <a:rPr lang="en-GB" b="1">
                <a:solidFill>
                  <a:schemeClr val="bg1"/>
                </a:solidFill>
              </a:rPr>
              <a:t>Instructions on Completion</a:t>
            </a:r>
          </a:p>
          <a:p>
            <a:endParaRPr lang="en-GB">
              <a:solidFill>
                <a:schemeClr val="bg1"/>
              </a:solidFill>
            </a:endParaRPr>
          </a:p>
          <a:p>
            <a:pPr marL="285750" indent="-285750">
              <a:buFont typeface="Arial" panose="020B0604020202020204" pitchFamily="34" charset="0"/>
              <a:buChar char="•"/>
            </a:pPr>
            <a:r>
              <a:rPr lang="en-GB" sz="1500">
                <a:solidFill>
                  <a:schemeClr val="bg1"/>
                </a:solidFill>
              </a:rPr>
              <a:t>Complete the boxes in the numerically order indicated. The Situation and Aims should be established prior to creating your theory of change diagram. </a:t>
            </a:r>
          </a:p>
          <a:p>
            <a:pPr marL="285750" indent="-285750">
              <a:buFont typeface="Arial" panose="020B0604020202020204" pitchFamily="34" charset="0"/>
              <a:buChar char="•"/>
            </a:pPr>
            <a:endParaRPr lang="en-GB" sz="1500">
              <a:solidFill>
                <a:schemeClr val="bg1"/>
              </a:solidFill>
            </a:endParaRPr>
          </a:p>
          <a:p>
            <a:pPr marL="285750" indent="-285750">
              <a:buFont typeface="Arial" panose="020B0604020202020204" pitchFamily="34" charset="0"/>
              <a:buChar char="•"/>
            </a:pPr>
            <a:r>
              <a:rPr lang="en-GB" sz="1500">
                <a:solidFill>
                  <a:schemeClr val="bg1"/>
                </a:solidFill>
              </a:rPr>
              <a:t>The Evidence, Assumptions and Rational should underpin the theory of change and should “continuously evolve” (CE) overtime as you design and implement your programme. </a:t>
            </a:r>
          </a:p>
          <a:p>
            <a:pPr marL="285750" indent="-285750">
              <a:buFont typeface="Arial" panose="020B0604020202020204" pitchFamily="34" charset="0"/>
              <a:buChar char="•"/>
            </a:pPr>
            <a:endParaRPr lang="en-GB" sz="1500">
              <a:solidFill>
                <a:schemeClr val="bg1"/>
              </a:solidFill>
            </a:endParaRPr>
          </a:p>
          <a:p>
            <a:pPr marL="285750" indent="-285750">
              <a:buFont typeface="Arial" panose="020B0604020202020204" pitchFamily="34" charset="0"/>
              <a:buChar char="•"/>
            </a:pPr>
            <a:r>
              <a:rPr lang="en-GB" sz="1500">
                <a:solidFill>
                  <a:schemeClr val="bg1"/>
                </a:solidFill>
              </a:rPr>
              <a:t>The arrows illustrate the relationship between different elements in the theory of change. Essentially each element flows into and from one another and are all interconnected. When considering your evaluation framework you need to consider each of the elements of the theory of change and if necessary how it will be evaluated. </a:t>
            </a:r>
          </a:p>
        </p:txBody>
      </p:sp>
      <p:pic>
        <p:nvPicPr>
          <p:cNvPr id="10" name="Picture 9">
            <a:extLst>
              <a:ext uri="{FF2B5EF4-FFF2-40B4-BE49-F238E27FC236}">
                <a16:creationId xmlns:a16="http://schemas.microsoft.com/office/drawing/2014/main" id="{49992368-3D1A-4E36-9DDF-F53AD2FB8DEC}"/>
              </a:ext>
            </a:extLst>
          </p:cNvPr>
          <p:cNvPicPr>
            <a:picLocks noChangeAspect="1"/>
          </p:cNvPicPr>
          <p:nvPr/>
        </p:nvPicPr>
        <p:blipFill>
          <a:blip r:embed="rId2"/>
          <a:stretch>
            <a:fillRect/>
          </a:stretch>
        </p:blipFill>
        <p:spPr>
          <a:xfrm>
            <a:off x="297922" y="2039699"/>
            <a:ext cx="7245878" cy="4492694"/>
          </a:xfrm>
          <a:prstGeom prst="rect">
            <a:avLst/>
          </a:prstGeom>
        </p:spPr>
      </p:pic>
    </p:spTree>
    <p:extLst>
      <p:ext uri="{BB962C8B-B14F-4D97-AF65-F5344CB8AC3E}">
        <p14:creationId xmlns:p14="http://schemas.microsoft.com/office/powerpoint/2010/main" val="265497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CDF888-608A-4143-8015-643F9ACEE207}"/>
              </a:ext>
            </a:extLst>
          </p:cNvPr>
          <p:cNvSpPr/>
          <p:nvPr/>
        </p:nvSpPr>
        <p:spPr>
          <a:xfrm>
            <a:off x="5326605" y="2502195"/>
            <a:ext cx="2304256" cy="71031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B050"/>
                </a:solidFill>
                <a:effectLst/>
                <a:uLnTx/>
                <a:uFillTx/>
                <a:latin typeface="Calibri" panose="020F0502020204030204"/>
                <a:ea typeface="+mn-ea"/>
                <a:cs typeface="+mn-cs"/>
              </a:rPr>
              <a:t>be confident in their abilities and individuality</a:t>
            </a:r>
          </a:p>
        </p:txBody>
      </p:sp>
      <p:sp>
        <p:nvSpPr>
          <p:cNvPr id="6" name="Rectangle 5">
            <a:extLst>
              <a:ext uri="{FF2B5EF4-FFF2-40B4-BE49-F238E27FC236}">
                <a16:creationId xmlns:a16="http://schemas.microsoft.com/office/drawing/2014/main" id="{A81CDB80-26E1-4BC0-A349-32BC6D3969AE}"/>
              </a:ext>
            </a:extLst>
          </p:cNvPr>
          <p:cNvSpPr/>
          <p:nvPr/>
        </p:nvSpPr>
        <p:spPr>
          <a:xfrm>
            <a:off x="5326605" y="3402528"/>
            <a:ext cx="2304256" cy="71031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B050"/>
                </a:solidFill>
                <a:effectLst/>
                <a:uLnTx/>
                <a:uFillTx/>
                <a:latin typeface="Calibri" panose="020F0502020204030204"/>
                <a:ea typeface="+mn-ea"/>
                <a:cs typeface="+mn-cs"/>
              </a:rPr>
              <a:t>reflect on their strengths and development</a:t>
            </a:r>
          </a:p>
        </p:txBody>
      </p:sp>
      <p:sp>
        <p:nvSpPr>
          <p:cNvPr id="7" name="Rectangle 6">
            <a:extLst>
              <a:ext uri="{FF2B5EF4-FFF2-40B4-BE49-F238E27FC236}">
                <a16:creationId xmlns:a16="http://schemas.microsoft.com/office/drawing/2014/main" id="{6A43934E-8635-41F8-A365-CB0AADBB83F6}"/>
              </a:ext>
            </a:extLst>
          </p:cNvPr>
          <p:cNvSpPr/>
          <p:nvPr/>
        </p:nvSpPr>
        <p:spPr>
          <a:xfrm>
            <a:off x="5326605" y="4302862"/>
            <a:ext cx="2304256" cy="71031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B050"/>
                </a:solidFill>
                <a:effectLst/>
                <a:uLnTx/>
                <a:uFillTx/>
                <a:latin typeface="Calibri" panose="020F0502020204030204"/>
                <a:ea typeface="+mn-ea"/>
                <a:cs typeface="+mn-cs"/>
              </a:rPr>
              <a:t>succeed in learning, life and work</a:t>
            </a:r>
          </a:p>
        </p:txBody>
      </p:sp>
      <p:sp>
        <p:nvSpPr>
          <p:cNvPr id="9" name="Rectangle 8">
            <a:extLst>
              <a:ext uri="{FF2B5EF4-FFF2-40B4-BE49-F238E27FC236}">
                <a16:creationId xmlns:a16="http://schemas.microsoft.com/office/drawing/2014/main" id="{5A630CC3-AF51-4142-9624-F102FC4BAF5A}"/>
              </a:ext>
            </a:extLst>
          </p:cNvPr>
          <p:cNvSpPr/>
          <p:nvPr/>
        </p:nvSpPr>
        <p:spPr>
          <a:xfrm>
            <a:off x="8517651" y="1375565"/>
            <a:ext cx="2304255" cy="71031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70C0"/>
                </a:solidFill>
                <a:effectLst/>
                <a:uLnTx/>
                <a:uFillTx/>
                <a:latin typeface="Calibri" panose="020F0502020204030204"/>
                <a:ea typeface="+mn-ea"/>
                <a:cs typeface="+mn-cs"/>
              </a:rPr>
              <a:t>Successful  design and run a long term programme for pre-16 that...  </a:t>
            </a:r>
          </a:p>
        </p:txBody>
      </p:sp>
      <p:sp>
        <p:nvSpPr>
          <p:cNvPr id="10" name="Rectangle 9">
            <a:extLst>
              <a:ext uri="{FF2B5EF4-FFF2-40B4-BE49-F238E27FC236}">
                <a16:creationId xmlns:a16="http://schemas.microsoft.com/office/drawing/2014/main" id="{D0BC5753-972B-40A0-BA05-86BBDA226761}"/>
              </a:ext>
            </a:extLst>
          </p:cNvPr>
          <p:cNvSpPr/>
          <p:nvPr/>
        </p:nvSpPr>
        <p:spPr>
          <a:xfrm>
            <a:off x="5326605" y="497344"/>
            <a:ext cx="2304256" cy="493846"/>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B050"/>
                </a:solidFill>
                <a:effectLst/>
                <a:uLnTx/>
                <a:uFillTx/>
                <a:latin typeface="Calibri" panose="020F0502020204030204"/>
                <a:ea typeface="+mn-ea"/>
                <a:cs typeface="+mn-cs"/>
              </a:rPr>
              <a:t>Intermediate Outcomes (From Year One of HSS)</a:t>
            </a:r>
          </a:p>
        </p:txBody>
      </p:sp>
      <p:sp>
        <p:nvSpPr>
          <p:cNvPr id="11" name="Rectangle 10">
            <a:extLst>
              <a:ext uri="{FF2B5EF4-FFF2-40B4-BE49-F238E27FC236}">
                <a16:creationId xmlns:a16="http://schemas.microsoft.com/office/drawing/2014/main" id="{475935D9-A34A-44C7-86F3-71B24DBEF3BD}"/>
              </a:ext>
            </a:extLst>
          </p:cNvPr>
          <p:cNvSpPr/>
          <p:nvPr/>
        </p:nvSpPr>
        <p:spPr>
          <a:xfrm>
            <a:off x="8517649" y="497344"/>
            <a:ext cx="2304256" cy="493846"/>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70C0"/>
                </a:solidFill>
                <a:effectLst/>
                <a:uLnTx/>
                <a:uFillTx/>
                <a:latin typeface="Calibri" panose="020F0502020204030204"/>
                <a:ea typeface="+mn-ea"/>
                <a:cs typeface="+mn-cs"/>
              </a:rPr>
              <a:t>Long term Outcomes (Post HSS)</a:t>
            </a:r>
          </a:p>
        </p:txBody>
      </p:sp>
      <p:sp>
        <p:nvSpPr>
          <p:cNvPr id="12" name="Rectangle 11">
            <a:extLst>
              <a:ext uri="{FF2B5EF4-FFF2-40B4-BE49-F238E27FC236}">
                <a16:creationId xmlns:a16="http://schemas.microsoft.com/office/drawing/2014/main" id="{70E811E5-437A-41BC-BA07-81CF3B1F38AD}"/>
              </a:ext>
            </a:extLst>
          </p:cNvPr>
          <p:cNvSpPr/>
          <p:nvPr/>
        </p:nvSpPr>
        <p:spPr>
          <a:xfrm>
            <a:off x="2135560" y="497344"/>
            <a:ext cx="2304256" cy="493846"/>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70AD47">
                    <a:lumMod val="75000"/>
                  </a:srgbClr>
                </a:solidFill>
                <a:effectLst/>
                <a:uLnTx/>
                <a:uFillTx/>
                <a:latin typeface="Calibri" panose="020F0502020204030204"/>
                <a:ea typeface="+mn-ea"/>
                <a:cs typeface="+mn-cs"/>
              </a:rPr>
              <a:t>Short term Outcomes (Throughout HSS)</a:t>
            </a:r>
          </a:p>
        </p:txBody>
      </p:sp>
      <p:sp>
        <p:nvSpPr>
          <p:cNvPr id="13" name="Rectangle 12">
            <a:extLst>
              <a:ext uri="{FF2B5EF4-FFF2-40B4-BE49-F238E27FC236}">
                <a16:creationId xmlns:a16="http://schemas.microsoft.com/office/drawing/2014/main" id="{8A7D58AB-464D-4FD4-96FD-E97F6C1D13AF}"/>
              </a:ext>
            </a:extLst>
          </p:cNvPr>
          <p:cNvSpPr/>
          <p:nvPr/>
        </p:nvSpPr>
        <p:spPr>
          <a:xfrm>
            <a:off x="8517650" y="3423874"/>
            <a:ext cx="2304255" cy="71031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70C0"/>
                </a:solidFill>
                <a:effectLst/>
                <a:uLnTx/>
                <a:uFillTx/>
                <a:latin typeface="Calibri" panose="020F0502020204030204"/>
                <a:ea typeface="+mn-ea"/>
                <a:cs typeface="+mn-cs"/>
              </a:rPr>
              <a:t>Raised School Attainment</a:t>
            </a:r>
          </a:p>
        </p:txBody>
      </p:sp>
      <p:sp>
        <p:nvSpPr>
          <p:cNvPr id="14" name="Rectangle 13">
            <a:extLst>
              <a:ext uri="{FF2B5EF4-FFF2-40B4-BE49-F238E27FC236}">
                <a16:creationId xmlns:a16="http://schemas.microsoft.com/office/drawing/2014/main" id="{906EFA67-FCD3-4021-BD4E-BFABF4B0284D}"/>
              </a:ext>
            </a:extLst>
          </p:cNvPr>
          <p:cNvSpPr/>
          <p:nvPr/>
        </p:nvSpPr>
        <p:spPr>
          <a:xfrm>
            <a:off x="8517650" y="4351634"/>
            <a:ext cx="2304255" cy="66154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70C0"/>
                </a:solidFill>
                <a:effectLst/>
                <a:uLnTx/>
                <a:uFillTx/>
                <a:latin typeface="Calibri" panose="020F0502020204030204"/>
                <a:ea typeface="+mn-ea"/>
                <a:cs typeface="+mn-cs"/>
              </a:rPr>
              <a:t> Apply and Progress to Higher Education</a:t>
            </a:r>
          </a:p>
        </p:txBody>
      </p:sp>
      <p:sp>
        <p:nvSpPr>
          <p:cNvPr id="15" name="Rectangle 14">
            <a:extLst>
              <a:ext uri="{FF2B5EF4-FFF2-40B4-BE49-F238E27FC236}">
                <a16:creationId xmlns:a16="http://schemas.microsoft.com/office/drawing/2014/main" id="{50069388-A948-4C8A-8615-CCF2200BA5F0}"/>
              </a:ext>
            </a:extLst>
          </p:cNvPr>
          <p:cNvSpPr/>
          <p:nvPr/>
        </p:nvSpPr>
        <p:spPr>
          <a:xfrm>
            <a:off x="8538885" y="2496113"/>
            <a:ext cx="2283021" cy="71031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70C0"/>
                </a:solidFill>
                <a:effectLst/>
                <a:uLnTx/>
                <a:uFillTx/>
                <a:latin typeface="Calibri" panose="020F0502020204030204"/>
                <a:ea typeface="+mn-ea"/>
                <a:cs typeface="+mn-cs"/>
              </a:rPr>
              <a:t>Improved Behaviour and Engagement in Education</a:t>
            </a:r>
          </a:p>
        </p:txBody>
      </p:sp>
      <p:sp>
        <p:nvSpPr>
          <p:cNvPr id="18" name="Rectangle 17">
            <a:extLst>
              <a:ext uri="{FF2B5EF4-FFF2-40B4-BE49-F238E27FC236}">
                <a16:creationId xmlns:a16="http://schemas.microsoft.com/office/drawing/2014/main" id="{24F2B547-9061-46CB-A801-30F19B4A9CED}"/>
              </a:ext>
            </a:extLst>
          </p:cNvPr>
          <p:cNvSpPr/>
          <p:nvPr/>
        </p:nvSpPr>
        <p:spPr>
          <a:xfrm>
            <a:off x="2592408" y="3031706"/>
            <a:ext cx="1847408" cy="392935"/>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Confidence</a:t>
            </a:r>
          </a:p>
        </p:txBody>
      </p:sp>
      <p:sp>
        <p:nvSpPr>
          <p:cNvPr id="20" name="Rectangle 19">
            <a:extLst>
              <a:ext uri="{FF2B5EF4-FFF2-40B4-BE49-F238E27FC236}">
                <a16:creationId xmlns:a16="http://schemas.microsoft.com/office/drawing/2014/main" id="{7759F005-5E45-462A-97C3-0BA9D18E5D0B}"/>
              </a:ext>
            </a:extLst>
          </p:cNvPr>
          <p:cNvSpPr/>
          <p:nvPr/>
        </p:nvSpPr>
        <p:spPr>
          <a:xfrm>
            <a:off x="2592408" y="4620240"/>
            <a:ext cx="1847408" cy="392935"/>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Self-management</a:t>
            </a:r>
          </a:p>
        </p:txBody>
      </p:sp>
      <p:sp>
        <p:nvSpPr>
          <p:cNvPr id="21" name="Rectangle 20">
            <a:extLst>
              <a:ext uri="{FF2B5EF4-FFF2-40B4-BE49-F238E27FC236}">
                <a16:creationId xmlns:a16="http://schemas.microsoft.com/office/drawing/2014/main" id="{B3A90C45-9BE1-49A3-93F9-489DDBACED30}"/>
              </a:ext>
            </a:extLst>
          </p:cNvPr>
          <p:cNvSpPr/>
          <p:nvPr/>
        </p:nvSpPr>
        <p:spPr>
          <a:xfrm>
            <a:off x="2592408" y="3561217"/>
            <a:ext cx="1847408" cy="392935"/>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Critical thinking </a:t>
            </a:r>
          </a:p>
        </p:txBody>
      </p:sp>
      <p:sp>
        <p:nvSpPr>
          <p:cNvPr id="22" name="Rectangle 21">
            <a:extLst>
              <a:ext uri="{FF2B5EF4-FFF2-40B4-BE49-F238E27FC236}">
                <a16:creationId xmlns:a16="http://schemas.microsoft.com/office/drawing/2014/main" id="{DB0FA02C-AE7C-4525-83F6-16BD4797AD4C}"/>
              </a:ext>
            </a:extLst>
          </p:cNvPr>
          <p:cNvSpPr/>
          <p:nvPr/>
        </p:nvSpPr>
        <p:spPr>
          <a:xfrm>
            <a:off x="2592408" y="4090728"/>
            <a:ext cx="1847408" cy="392935"/>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Resilience</a:t>
            </a:r>
          </a:p>
        </p:txBody>
      </p:sp>
      <p:sp>
        <p:nvSpPr>
          <p:cNvPr id="23" name="Rectangle 22">
            <a:extLst>
              <a:ext uri="{FF2B5EF4-FFF2-40B4-BE49-F238E27FC236}">
                <a16:creationId xmlns:a16="http://schemas.microsoft.com/office/drawing/2014/main" id="{E3761609-CBF3-437B-A568-F87835996783}"/>
              </a:ext>
            </a:extLst>
          </p:cNvPr>
          <p:cNvSpPr/>
          <p:nvPr/>
        </p:nvSpPr>
        <p:spPr>
          <a:xfrm>
            <a:off x="2592408" y="2502195"/>
            <a:ext cx="1847408" cy="392935"/>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Citizenship</a:t>
            </a:r>
          </a:p>
        </p:txBody>
      </p:sp>
      <p:sp>
        <p:nvSpPr>
          <p:cNvPr id="25" name="Rectangle 24">
            <a:extLst>
              <a:ext uri="{FF2B5EF4-FFF2-40B4-BE49-F238E27FC236}">
                <a16:creationId xmlns:a16="http://schemas.microsoft.com/office/drawing/2014/main" id="{D36DFA92-6424-4289-94EF-1EE8BA46168F}"/>
              </a:ext>
            </a:extLst>
          </p:cNvPr>
          <p:cNvSpPr/>
          <p:nvPr/>
        </p:nvSpPr>
        <p:spPr>
          <a:xfrm>
            <a:off x="2135562" y="1375565"/>
            <a:ext cx="2304255" cy="710313"/>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Design and run activities that help develop the five core skills in...</a:t>
            </a:r>
          </a:p>
        </p:txBody>
      </p:sp>
      <p:sp>
        <p:nvSpPr>
          <p:cNvPr id="26" name="Rectangle 25">
            <a:extLst>
              <a:ext uri="{FF2B5EF4-FFF2-40B4-BE49-F238E27FC236}">
                <a16:creationId xmlns:a16="http://schemas.microsoft.com/office/drawing/2014/main" id="{120C89CF-A2E5-4FF1-BD14-3265D7F17D17}"/>
              </a:ext>
            </a:extLst>
          </p:cNvPr>
          <p:cNvSpPr/>
          <p:nvPr/>
        </p:nvSpPr>
        <p:spPr>
          <a:xfrm>
            <a:off x="5326607" y="1388459"/>
            <a:ext cx="2304255" cy="71031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B050"/>
                </a:solidFill>
                <a:effectLst/>
                <a:uLnTx/>
                <a:uFillTx/>
                <a:latin typeface="Calibri" panose="020F0502020204030204"/>
                <a:ea typeface="+mn-ea"/>
                <a:cs typeface="+mn-cs"/>
              </a:rPr>
              <a:t>Raise, improve and support students to...  </a:t>
            </a:r>
          </a:p>
        </p:txBody>
      </p:sp>
      <p:sp>
        <p:nvSpPr>
          <p:cNvPr id="27" name="Rectangle 26">
            <a:extLst>
              <a:ext uri="{FF2B5EF4-FFF2-40B4-BE49-F238E27FC236}">
                <a16:creationId xmlns:a16="http://schemas.microsoft.com/office/drawing/2014/main" id="{088C0AD6-E03E-455E-B591-D9C67E99CC73}"/>
              </a:ext>
            </a:extLst>
          </p:cNvPr>
          <p:cNvSpPr/>
          <p:nvPr/>
        </p:nvSpPr>
        <p:spPr>
          <a:xfrm>
            <a:off x="2135560" y="2496114"/>
            <a:ext cx="288032" cy="2517061"/>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0AD47">
                    <a:lumMod val="75000"/>
                  </a:srgbClr>
                </a:solidFill>
                <a:effectLst/>
                <a:uLnTx/>
                <a:uFillTx/>
                <a:latin typeface="Calibri" panose="020F0502020204030204"/>
                <a:ea typeface="+mn-ea"/>
                <a:cs typeface="+mn-cs"/>
              </a:rPr>
              <a:t>Core Skills</a:t>
            </a:r>
          </a:p>
        </p:txBody>
      </p:sp>
      <p:cxnSp>
        <p:nvCxnSpPr>
          <p:cNvPr id="30" name="Straight Connector 29">
            <a:extLst>
              <a:ext uri="{FF2B5EF4-FFF2-40B4-BE49-F238E27FC236}">
                <a16:creationId xmlns:a16="http://schemas.microsoft.com/office/drawing/2014/main" id="{4B4BCE88-0991-4479-B84B-8DAA1C4D457C}"/>
              </a:ext>
            </a:extLst>
          </p:cNvPr>
          <p:cNvCxnSpPr>
            <a:cxnSpLocks/>
          </p:cNvCxnSpPr>
          <p:nvPr/>
        </p:nvCxnSpPr>
        <p:spPr>
          <a:xfrm>
            <a:off x="1487488" y="1183377"/>
            <a:ext cx="9334416" cy="0"/>
          </a:xfrm>
          <a:prstGeom prst="line">
            <a:avLst/>
          </a:prstGeom>
          <a:ln w="19050"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2" name="Straight Connector 31">
            <a:extLst>
              <a:ext uri="{FF2B5EF4-FFF2-40B4-BE49-F238E27FC236}">
                <a16:creationId xmlns:a16="http://schemas.microsoft.com/office/drawing/2014/main" id="{3B726E3F-F0DA-4F1D-8713-6CB0CF84BD7A}"/>
              </a:ext>
            </a:extLst>
          </p:cNvPr>
          <p:cNvCxnSpPr>
            <a:cxnSpLocks/>
          </p:cNvCxnSpPr>
          <p:nvPr/>
        </p:nvCxnSpPr>
        <p:spPr>
          <a:xfrm>
            <a:off x="1487488" y="2294035"/>
            <a:ext cx="9334416" cy="0"/>
          </a:xfrm>
          <a:prstGeom prst="line">
            <a:avLst/>
          </a:prstGeom>
          <a:ln w="19050"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Rectangle 32">
            <a:extLst>
              <a:ext uri="{FF2B5EF4-FFF2-40B4-BE49-F238E27FC236}">
                <a16:creationId xmlns:a16="http://schemas.microsoft.com/office/drawing/2014/main" id="{6ECF8043-CF3E-477D-969D-78BAB6C04B82}"/>
              </a:ext>
            </a:extLst>
          </p:cNvPr>
          <p:cNvSpPr/>
          <p:nvPr/>
        </p:nvSpPr>
        <p:spPr>
          <a:xfrm>
            <a:off x="2112118" y="6212861"/>
            <a:ext cx="8686344" cy="467907"/>
          </a:xfrm>
          <a:prstGeom prst="rect">
            <a:avLst/>
          </a:prstGeom>
          <a:solidFill>
            <a:schemeClr val="bg1"/>
          </a:solidFill>
          <a:ln>
            <a:solidFill>
              <a:srgbClr val="7F7F7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7F7F7F"/>
                </a:solidFill>
                <a:effectLst/>
                <a:uLnTx/>
                <a:uFillTx/>
                <a:latin typeface="Calibri" panose="020F0502020204030204"/>
                <a:ea typeface="+mn-ea"/>
                <a:cs typeface="+mn-cs"/>
              </a:rPr>
              <a:t>Assumptions: </a:t>
            </a:r>
            <a:r>
              <a:rPr kumimoji="0" lang="en-GB" sz="1000" b="0" i="0" u="none" strike="noStrike" kern="1200" cap="none" spc="0" normalizeH="0" baseline="0" noProof="0">
                <a:ln>
                  <a:noFill/>
                </a:ln>
                <a:solidFill>
                  <a:srgbClr val="7F7F7F"/>
                </a:solidFill>
                <a:effectLst/>
                <a:uLnTx/>
                <a:uFillTx/>
                <a:latin typeface="Calibri" panose="020F0502020204030204"/>
                <a:ea typeface="+mn-ea"/>
                <a:cs typeface="+mn-cs"/>
              </a:rPr>
              <a:t>The current school curriculum does not provide student with the opportunity to develop essential skills that will help them succeed in learning, life and work. Student from disadvantaged backgrounds also have less opportunity to participate in extra-curricula activities that would help then identify and strengthen certain skills, which would then impact them for the rest of their lives. </a:t>
            </a:r>
          </a:p>
        </p:txBody>
      </p:sp>
      <p:sp>
        <p:nvSpPr>
          <p:cNvPr id="34" name="TextBox 33">
            <a:extLst>
              <a:ext uri="{FF2B5EF4-FFF2-40B4-BE49-F238E27FC236}">
                <a16:creationId xmlns:a16="http://schemas.microsoft.com/office/drawing/2014/main" id="{B2F0D91F-F759-4155-83B8-D2D236ED356A}"/>
              </a:ext>
            </a:extLst>
          </p:cNvPr>
          <p:cNvSpPr txBox="1"/>
          <p:nvPr/>
        </p:nvSpPr>
        <p:spPr>
          <a:xfrm rot="16200000">
            <a:off x="1311756" y="1569706"/>
            <a:ext cx="645012" cy="2825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F7F7F"/>
                </a:solidFill>
                <a:effectLst/>
                <a:uLnTx/>
                <a:uFillTx/>
                <a:latin typeface="Calibri" panose="020F0502020204030204"/>
                <a:ea typeface="+mn-ea"/>
                <a:cs typeface="+mn-cs"/>
              </a:rPr>
              <a:t>SHU</a:t>
            </a:r>
          </a:p>
        </p:txBody>
      </p:sp>
      <p:sp>
        <p:nvSpPr>
          <p:cNvPr id="35" name="TextBox 34">
            <a:extLst>
              <a:ext uri="{FF2B5EF4-FFF2-40B4-BE49-F238E27FC236}">
                <a16:creationId xmlns:a16="http://schemas.microsoft.com/office/drawing/2014/main" id="{C38ECB88-8481-4714-90E8-FF6E9B5BD6E2}"/>
              </a:ext>
            </a:extLst>
          </p:cNvPr>
          <p:cNvSpPr txBox="1"/>
          <p:nvPr/>
        </p:nvSpPr>
        <p:spPr>
          <a:xfrm rot="16200000">
            <a:off x="428535" y="3610628"/>
            <a:ext cx="2517064" cy="2880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7F7F7F"/>
                </a:solidFill>
                <a:effectLst/>
                <a:uLnTx/>
                <a:uFillTx/>
                <a:latin typeface="Calibri" panose="020F0502020204030204"/>
                <a:ea typeface="+mn-ea"/>
                <a:cs typeface="+mn-cs"/>
              </a:rPr>
              <a:t>Participants</a:t>
            </a:r>
          </a:p>
        </p:txBody>
      </p:sp>
      <p:sp>
        <p:nvSpPr>
          <p:cNvPr id="36" name="Rectangle 35">
            <a:extLst>
              <a:ext uri="{FF2B5EF4-FFF2-40B4-BE49-F238E27FC236}">
                <a16:creationId xmlns:a16="http://schemas.microsoft.com/office/drawing/2014/main" id="{37B5F290-F62C-4185-9747-E6D1990C3342}"/>
              </a:ext>
            </a:extLst>
          </p:cNvPr>
          <p:cNvSpPr/>
          <p:nvPr/>
        </p:nvSpPr>
        <p:spPr>
          <a:xfrm>
            <a:off x="2135560" y="5417212"/>
            <a:ext cx="8686344" cy="467908"/>
          </a:xfrm>
          <a:prstGeom prst="rect">
            <a:avLst/>
          </a:prstGeom>
          <a:solidFill>
            <a:schemeClr val="bg1"/>
          </a:solidFill>
          <a:ln>
            <a:solidFill>
              <a:srgbClr val="7F7F7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7F7F7F"/>
                </a:solidFill>
                <a:effectLst/>
                <a:uLnTx/>
                <a:uFillTx/>
                <a:latin typeface="Calibri" panose="020F0502020204030204"/>
                <a:ea typeface="+mn-ea"/>
                <a:cs typeface="+mn-cs"/>
              </a:rPr>
              <a:t>Evidence: Pre-intervention survey: Behaviour towards HE; School Liaison interviews; Caricature activity </a:t>
            </a:r>
          </a:p>
        </p:txBody>
      </p:sp>
      <p:sp>
        <p:nvSpPr>
          <p:cNvPr id="38" name="Arrow: Down 37">
            <a:extLst>
              <a:ext uri="{FF2B5EF4-FFF2-40B4-BE49-F238E27FC236}">
                <a16:creationId xmlns:a16="http://schemas.microsoft.com/office/drawing/2014/main" id="{37E67AE0-F5E0-472A-88B0-36F51A084EC0}"/>
              </a:ext>
            </a:extLst>
          </p:cNvPr>
          <p:cNvSpPr/>
          <p:nvPr/>
        </p:nvSpPr>
        <p:spPr>
          <a:xfrm>
            <a:off x="4259796" y="5942924"/>
            <a:ext cx="360040" cy="212133"/>
          </a:xfrm>
          <a:prstGeom prst="downArrow">
            <a:avLst/>
          </a:prstGeom>
          <a:solidFill>
            <a:schemeClr val="bg1"/>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Arrow: Down 38">
            <a:extLst>
              <a:ext uri="{FF2B5EF4-FFF2-40B4-BE49-F238E27FC236}">
                <a16:creationId xmlns:a16="http://schemas.microsoft.com/office/drawing/2014/main" id="{6DFD63EE-B4A8-4719-80D8-4644CE7B11BB}"/>
              </a:ext>
            </a:extLst>
          </p:cNvPr>
          <p:cNvSpPr/>
          <p:nvPr/>
        </p:nvSpPr>
        <p:spPr>
          <a:xfrm rot="10800000">
            <a:off x="8358864" y="5942924"/>
            <a:ext cx="360040" cy="212133"/>
          </a:xfrm>
          <a:prstGeom prst="downArrow">
            <a:avLst/>
          </a:prstGeom>
          <a:solidFill>
            <a:schemeClr val="bg1"/>
          </a:solidFill>
          <a:ln>
            <a:solidFill>
              <a:srgbClr val="7F7F7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Arrow: Down 39">
            <a:extLst>
              <a:ext uri="{FF2B5EF4-FFF2-40B4-BE49-F238E27FC236}">
                <a16:creationId xmlns:a16="http://schemas.microsoft.com/office/drawing/2014/main" id="{15F53BD5-35B0-404C-9ADC-BEF502C9E4ED}"/>
              </a:ext>
            </a:extLst>
          </p:cNvPr>
          <p:cNvSpPr/>
          <p:nvPr/>
        </p:nvSpPr>
        <p:spPr>
          <a:xfrm rot="16200000">
            <a:off x="4425770" y="3520847"/>
            <a:ext cx="927759" cy="467592"/>
          </a:xfrm>
          <a:prstGeom prst="downArrow">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Arrow: Down 40">
            <a:extLst>
              <a:ext uri="{FF2B5EF4-FFF2-40B4-BE49-F238E27FC236}">
                <a16:creationId xmlns:a16="http://schemas.microsoft.com/office/drawing/2014/main" id="{6818B307-5041-4749-A835-C23EE8E93FA3}"/>
              </a:ext>
            </a:extLst>
          </p:cNvPr>
          <p:cNvSpPr/>
          <p:nvPr/>
        </p:nvSpPr>
        <p:spPr>
          <a:xfrm rot="16200000">
            <a:off x="7603938" y="3518781"/>
            <a:ext cx="927759" cy="467592"/>
          </a:xfrm>
          <a:prstGeom prst="down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Arrow: Down 42">
            <a:extLst>
              <a:ext uri="{FF2B5EF4-FFF2-40B4-BE49-F238E27FC236}">
                <a16:creationId xmlns:a16="http://schemas.microsoft.com/office/drawing/2014/main" id="{49AE19EB-2252-4465-8817-3DB29CDDC18A}"/>
              </a:ext>
            </a:extLst>
          </p:cNvPr>
          <p:cNvSpPr/>
          <p:nvPr/>
        </p:nvSpPr>
        <p:spPr>
          <a:xfrm rot="10800000">
            <a:off x="4259796" y="5147277"/>
            <a:ext cx="360040" cy="212133"/>
          </a:xfrm>
          <a:prstGeom prst="downArrow">
            <a:avLst/>
          </a:prstGeom>
          <a:solidFill>
            <a:schemeClr val="bg1"/>
          </a:solidFill>
          <a:ln>
            <a:solidFill>
              <a:srgbClr val="7F7F7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Arrow: Down 43">
            <a:extLst>
              <a:ext uri="{FF2B5EF4-FFF2-40B4-BE49-F238E27FC236}">
                <a16:creationId xmlns:a16="http://schemas.microsoft.com/office/drawing/2014/main" id="{770E1BD3-6F11-4D79-AB3E-16C096A9B625}"/>
              </a:ext>
            </a:extLst>
          </p:cNvPr>
          <p:cNvSpPr/>
          <p:nvPr/>
        </p:nvSpPr>
        <p:spPr>
          <a:xfrm rot="10800000">
            <a:off x="8358863" y="5147277"/>
            <a:ext cx="360040" cy="212133"/>
          </a:xfrm>
          <a:prstGeom prst="downArrow">
            <a:avLst/>
          </a:prstGeom>
          <a:solidFill>
            <a:schemeClr val="bg1"/>
          </a:solidFill>
          <a:ln>
            <a:solidFill>
              <a:srgbClr val="7F7F7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Content Placeholder 2">
            <a:extLst>
              <a:ext uri="{FF2B5EF4-FFF2-40B4-BE49-F238E27FC236}">
                <a16:creationId xmlns:a16="http://schemas.microsoft.com/office/drawing/2014/main" id="{7B532792-7ADC-464B-892C-FA53D0F63C02}"/>
              </a:ext>
            </a:extLst>
          </p:cNvPr>
          <p:cNvSpPr txBox="1">
            <a:spLocks/>
          </p:cNvSpPr>
          <p:nvPr/>
        </p:nvSpPr>
        <p:spPr>
          <a:xfrm>
            <a:off x="204696" y="50613"/>
            <a:ext cx="11391900" cy="7250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b="1" i="0" u="none" strike="noStrike" kern="1200" cap="none" spc="0" normalizeH="0" baseline="0" noProof="0">
                <a:ln>
                  <a:noFill/>
                </a:ln>
                <a:solidFill>
                  <a:srgbClr val="B70D50"/>
                </a:solidFill>
                <a:effectLst/>
                <a:uLnTx/>
                <a:uFillTx/>
                <a:latin typeface="FS Clerkenwell" panose="02000503020000020004" pitchFamily="50" charset="0"/>
                <a:ea typeface="+mn-ea"/>
                <a:cs typeface="+mn-cs"/>
              </a:rPr>
              <a:t>Hallam Skills Series: Outcomes</a:t>
            </a:r>
          </a:p>
        </p:txBody>
      </p:sp>
    </p:spTree>
    <p:extLst>
      <p:ext uri="{BB962C8B-B14F-4D97-AF65-F5344CB8AC3E}">
        <p14:creationId xmlns:p14="http://schemas.microsoft.com/office/powerpoint/2010/main" val="46277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33FB192-F0D5-4036-BFD4-E1671B63A7C9}"/>
              </a:ext>
            </a:extLst>
          </p:cNvPr>
          <p:cNvSpPr txBox="1">
            <a:spLocks/>
          </p:cNvSpPr>
          <p:nvPr/>
        </p:nvSpPr>
        <p:spPr>
          <a:xfrm>
            <a:off x="267669" y="78869"/>
            <a:ext cx="11391900" cy="7250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1" i="0" u="none" strike="noStrike" kern="1200" cap="none" spc="0" normalizeH="0" baseline="0" noProof="0" dirty="0">
                <a:ln>
                  <a:noFill/>
                </a:ln>
                <a:solidFill>
                  <a:srgbClr val="B70D50"/>
                </a:solidFill>
                <a:effectLst/>
                <a:uLnTx/>
                <a:uFillTx/>
                <a:latin typeface="FS Clerkenwell" panose="02000503020000020004" pitchFamily="50" charset="0"/>
                <a:ea typeface="+mn-ea"/>
                <a:cs typeface="+mn-cs"/>
              </a:rPr>
              <a:t>PG Academic Advising: Outcomes</a:t>
            </a:r>
          </a:p>
        </p:txBody>
      </p:sp>
      <p:sp>
        <p:nvSpPr>
          <p:cNvPr id="5" name="TextBox 4">
            <a:extLst>
              <a:ext uri="{FF2B5EF4-FFF2-40B4-BE49-F238E27FC236}">
                <a16:creationId xmlns:a16="http://schemas.microsoft.com/office/drawing/2014/main" id="{90D4C017-E7DE-40B9-B836-CF3FC6278E8E}"/>
              </a:ext>
            </a:extLst>
          </p:cNvPr>
          <p:cNvSpPr txBox="1"/>
          <p:nvPr/>
        </p:nvSpPr>
        <p:spPr>
          <a:xfrm>
            <a:off x="359595" y="737333"/>
            <a:ext cx="11391900" cy="1246495"/>
          </a:xfrm>
          <a:prstGeom prst="rect">
            <a:avLst/>
          </a:prstGeom>
          <a:noFill/>
        </p:spPr>
        <p:txBody>
          <a:bodyPr wrap="square" rtlCol="0">
            <a:spAutoFit/>
          </a:bodyPr>
          <a:lstStyle/>
          <a:p>
            <a:r>
              <a:rPr lang="en-GB" sz="1500" dirty="0">
                <a:solidFill>
                  <a:srgbClr val="000000"/>
                </a:solidFill>
                <a:latin typeface="FS Clerkenwell Light" panose="02000306080000020004" pitchFamily="50" charset="0"/>
              </a:rPr>
              <a:t>While the AA framework is generally well embedded in UG delivery practice for PG taught courses, it is less well established and the landscape of delivery of </a:t>
            </a:r>
            <a:r>
              <a:rPr lang="en-GB" sz="1500" dirty="0" err="1">
                <a:solidFill>
                  <a:srgbClr val="000000"/>
                </a:solidFill>
                <a:latin typeface="FS Clerkenwell Light" panose="02000306080000020004" pitchFamily="50" charset="0"/>
              </a:rPr>
              <a:t>AAing</a:t>
            </a:r>
            <a:r>
              <a:rPr lang="en-GB" sz="1500" dirty="0">
                <a:solidFill>
                  <a:srgbClr val="000000"/>
                </a:solidFill>
                <a:latin typeface="FS Clerkenwell Light" panose="02000306080000020004" pitchFamily="50" charset="0"/>
              </a:rPr>
              <a:t> to PG courses across the University is not fully known. Furthermore, there are many different types of PG course and it is likely that the student demographic varies incredibly. Therefore, it is likely that PG students have a wide variety of wants and needs from the AA offer. There is a need to identify the different types of course and provide model(s) of </a:t>
            </a:r>
            <a:r>
              <a:rPr lang="en-GB" sz="1500" dirty="0" err="1">
                <a:solidFill>
                  <a:srgbClr val="000000"/>
                </a:solidFill>
                <a:latin typeface="FS Clerkenwell Light" panose="02000306080000020004" pitchFamily="50" charset="0"/>
              </a:rPr>
              <a:t>AAing</a:t>
            </a:r>
            <a:r>
              <a:rPr lang="en-GB" sz="1500" dirty="0">
                <a:solidFill>
                  <a:srgbClr val="000000"/>
                </a:solidFill>
                <a:latin typeface="FS Clerkenwell Light" panose="02000306080000020004" pitchFamily="50" charset="0"/>
              </a:rPr>
              <a:t> that align with the AA Framework and individual needs of courses, then evaluate the impact of those models of delivery.</a:t>
            </a:r>
          </a:p>
        </p:txBody>
      </p:sp>
      <p:sp>
        <p:nvSpPr>
          <p:cNvPr id="6" name="Rectangle 5">
            <a:extLst>
              <a:ext uri="{FF2B5EF4-FFF2-40B4-BE49-F238E27FC236}">
                <a16:creationId xmlns:a16="http://schemas.microsoft.com/office/drawing/2014/main" id="{D3E8DEF6-24BF-4ADA-B297-73375DC488CA}"/>
              </a:ext>
            </a:extLst>
          </p:cNvPr>
          <p:cNvSpPr/>
          <p:nvPr/>
        </p:nvSpPr>
        <p:spPr>
          <a:xfrm rot="5400000">
            <a:off x="5788385" y="-3583054"/>
            <a:ext cx="539999" cy="11581431"/>
          </a:xfrm>
          <a:prstGeom prst="rect">
            <a:avLst/>
          </a:prstGeom>
          <a:solidFill>
            <a:srgbClr val="621B40"/>
          </a:solidFill>
          <a:ln w="12700" cap="flat" cmpd="sng" algn="ctr">
            <a:solidFill>
              <a:srgbClr val="621B40"/>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a:ln>
                  <a:noFill/>
                </a:ln>
                <a:solidFill>
                  <a:srgbClr val="FFFFFF"/>
                </a:solidFill>
                <a:effectLst/>
                <a:uLnTx/>
                <a:uFillTx/>
                <a:latin typeface="FS Clerkenwell Light"/>
                <a:ea typeface="+mn-ea"/>
                <a:cs typeface="+mn-cs"/>
              </a:rPr>
              <a:t>Outcomes</a:t>
            </a:r>
          </a:p>
        </p:txBody>
      </p:sp>
      <p:sp>
        <p:nvSpPr>
          <p:cNvPr id="7" name="Rectangle 6">
            <a:extLst>
              <a:ext uri="{FF2B5EF4-FFF2-40B4-BE49-F238E27FC236}">
                <a16:creationId xmlns:a16="http://schemas.microsoft.com/office/drawing/2014/main" id="{01870EDF-2A4E-496F-9E33-C333EBCBF48D}"/>
              </a:ext>
            </a:extLst>
          </p:cNvPr>
          <p:cNvSpPr/>
          <p:nvPr/>
        </p:nvSpPr>
        <p:spPr>
          <a:xfrm rot="5400000">
            <a:off x="1707668" y="1212962"/>
            <a:ext cx="540000" cy="3420000"/>
          </a:xfrm>
          <a:prstGeom prst="rect">
            <a:avLst/>
          </a:prstGeom>
          <a:solidFill>
            <a:srgbClr val="B70D50"/>
          </a:solidFill>
          <a:ln w="12700" cap="flat" cmpd="sng" algn="ctr">
            <a:solidFill>
              <a:srgbClr val="B70D50"/>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rgbClr val="FFFFFF"/>
                </a:solidFill>
                <a:effectLst/>
                <a:uLnTx/>
                <a:uFillTx/>
                <a:latin typeface="FS Clerkenwell Light"/>
                <a:ea typeface="+mn-ea"/>
                <a:cs typeface="+mn-cs"/>
              </a:rPr>
              <a:t>Short</a:t>
            </a:r>
          </a:p>
        </p:txBody>
      </p:sp>
      <p:sp>
        <p:nvSpPr>
          <p:cNvPr id="8" name="Rectangle 7">
            <a:extLst>
              <a:ext uri="{FF2B5EF4-FFF2-40B4-BE49-F238E27FC236}">
                <a16:creationId xmlns:a16="http://schemas.microsoft.com/office/drawing/2014/main" id="{D6980D8B-3147-42D4-8D8B-BF43556D6CCE}"/>
              </a:ext>
            </a:extLst>
          </p:cNvPr>
          <p:cNvSpPr/>
          <p:nvPr/>
        </p:nvSpPr>
        <p:spPr>
          <a:xfrm rot="5400000">
            <a:off x="5788384" y="1212962"/>
            <a:ext cx="540000" cy="3420000"/>
          </a:xfrm>
          <a:prstGeom prst="rect">
            <a:avLst/>
          </a:prstGeom>
          <a:solidFill>
            <a:srgbClr val="B70D50"/>
          </a:solidFill>
          <a:ln w="12700" cap="flat" cmpd="sng" algn="ctr">
            <a:solidFill>
              <a:srgbClr val="B70D50"/>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rgbClr val="FFFFFF"/>
                </a:solidFill>
                <a:effectLst/>
                <a:uLnTx/>
                <a:uFillTx/>
                <a:latin typeface="FS Clerkenwell Light"/>
                <a:ea typeface="+mn-ea"/>
                <a:cs typeface="+mn-cs"/>
              </a:rPr>
              <a:t>Medium</a:t>
            </a:r>
          </a:p>
        </p:txBody>
      </p:sp>
      <p:sp>
        <p:nvSpPr>
          <p:cNvPr id="9" name="Rectangle 8">
            <a:extLst>
              <a:ext uri="{FF2B5EF4-FFF2-40B4-BE49-F238E27FC236}">
                <a16:creationId xmlns:a16="http://schemas.microsoft.com/office/drawing/2014/main" id="{F0C0A5E4-2DCE-4644-A691-D460C71E5403}"/>
              </a:ext>
            </a:extLst>
          </p:cNvPr>
          <p:cNvSpPr/>
          <p:nvPr/>
        </p:nvSpPr>
        <p:spPr>
          <a:xfrm rot="5400000">
            <a:off x="9869100" y="1209878"/>
            <a:ext cx="540000" cy="3420000"/>
          </a:xfrm>
          <a:prstGeom prst="rect">
            <a:avLst/>
          </a:prstGeom>
          <a:solidFill>
            <a:srgbClr val="B70D50"/>
          </a:solidFill>
          <a:ln w="12700" cap="flat" cmpd="sng" algn="ctr">
            <a:solidFill>
              <a:srgbClr val="B70D50"/>
            </a:solidFill>
            <a:prstDash val="solid"/>
            <a:miter lim="800000"/>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srgbClr val="FFFFFF"/>
                </a:solidFill>
                <a:effectLst/>
                <a:uLnTx/>
                <a:uFillTx/>
                <a:latin typeface="FS Clerkenwell Light"/>
                <a:ea typeface="+mn-ea"/>
                <a:cs typeface="+mn-cs"/>
              </a:rPr>
              <a:t>Final Goal</a:t>
            </a:r>
          </a:p>
        </p:txBody>
      </p:sp>
      <p:sp>
        <p:nvSpPr>
          <p:cNvPr id="10" name="Arrow: Down 9">
            <a:extLst>
              <a:ext uri="{FF2B5EF4-FFF2-40B4-BE49-F238E27FC236}">
                <a16:creationId xmlns:a16="http://schemas.microsoft.com/office/drawing/2014/main" id="{F0BEFFAD-3175-4433-9A3F-8E3B45AD5914}"/>
              </a:ext>
            </a:extLst>
          </p:cNvPr>
          <p:cNvSpPr/>
          <p:nvPr/>
        </p:nvSpPr>
        <p:spPr>
          <a:xfrm rot="16200000">
            <a:off x="3687649" y="4192722"/>
            <a:ext cx="747813" cy="362107"/>
          </a:xfrm>
          <a:prstGeom prst="downArrow">
            <a:avLst/>
          </a:prstGeom>
          <a:solidFill>
            <a:schemeClr val="bg1"/>
          </a:solidFill>
          <a:ln>
            <a:solidFill>
              <a:srgbClr val="B70D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B70D50"/>
              </a:solidFill>
              <a:effectLst/>
              <a:uLnTx/>
              <a:uFillTx/>
              <a:latin typeface="Calibri" panose="020F0502020204030204"/>
              <a:ea typeface="+mn-ea"/>
              <a:cs typeface="+mn-cs"/>
            </a:endParaRPr>
          </a:p>
        </p:txBody>
      </p:sp>
      <p:sp>
        <p:nvSpPr>
          <p:cNvPr id="11" name="Arrow: Down 10">
            <a:extLst>
              <a:ext uri="{FF2B5EF4-FFF2-40B4-BE49-F238E27FC236}">
                <a16:creationId xmlns:a16="http://schemas.microsoft.com/office/drawing/2014/main" id="{FD760E68-91B7-4A35-9692-8DA92CC1E56B}"/>
              </a:ext>
            </a:extLst>
          </p:cNvPr>
          <p:cNvSpPr/>
          <p:nvPr/>
        </p:nvSpPr>
        <p:spPr>
          <a:xfrm rot="16200000">
            <a:off x="7776414" y="4192721"/>
            <a:ext cx="747813" cy="362107"/>
          </a:xfrm>
          <a:prstGeom prst="downArrow">
            <a:avLst/>
          </a:prstGeom>
          <a:solidFill>
            <a:schemeClr val="bg1"/>
          </a:solidFill>
          <a:ln>
            <a:solidFill>
              <a:srgbClr val="B70D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B70D50"/>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DFED84D-4B38-4BBA-B149-635A1BB38F51}"/>
              </a:ext>
            </a:extLst>
          </p:cNvPr>
          <p:cNvSpPr/>
          <p:nvPr/>
        </p:nvSpPr>
        <p:spPr>
          <a:xfrm>
            <a:off x="267668" y="3368263"/>
            <a:ext cx="3459505"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13" name="TextBox 12">
            <a:extLst>
              <a:ext uri="{FF2B5EF4-FFF2-40B4-BE49-F238E27FC236}">
                <a16:creationId xmlns:a16="http://schemas.microsoft.com/office/drawing/2014/main" id="{51855A37-8B7D-47C5-8D44-D1B43A42D952}"/>
              </a:ext>
            </a:extLst>
          </p:cNvPr>
          <p:cNvSpPr txBox="1"/>
          <p:nvPr/>
        </p:nvSpPr>
        <p:spPr>
          <a:xfrm>
            <a:off x="359595" y="3436518"/>
            <a:ext cx="3226085" cy="523220"/>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Awareness of the specific issues related to PGT academic advice is increased</a:t>
            </a:r>
          </a:p>
        </p:txBody>
      </p:sp>
      <p:sp>
        <p:nvSpPr>
          <p:cNvPr id="14" name="Rectangle 13">
            <a:extLst>
              <a:ext uri="{FF2B5EF4-FFF2-40B4-BE49-F238E27FC236}">
                <a16:creationId xmlns:a16="http://schemas.microsoft.com/office/drawing/2014/main" id="{590CD48F-CBBD-48D6-A0A4-9A4F3A85C31A}"/>
              </a:ext>
            </a:extLst>
          </p:cNvPr>
          <p:cNvSpPr/>
          <p:nvPr/>
        </p:nvSpPr>
        <p:spPr>
          <a:xfrm>
            <a:off x="267668" y="4442817"/>
            <a:ext cx="3459505"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15" name="TextBox 14">
            <a:extLst>
              <a:ext uri="{FF2B5EF4-FFF2-40B4-BE49-F238E27FC236}">
                <a16:creationId xmlns:a16="http://schemas.microsoft.com/office/drawing/2014/main" id="{6433B501-7AF8-4789-9571-EB8C8A606D0C}"/>
              </a:ext>
            </a:extLst>
          </p:cNvPr>
          <p:cNvSpPr txBox="1"/>
          <p:nvPr/>
        </p:nvSpPr>
        <p:spPr>
          <a:xfrm>
            <a:off x="342900" y="4522784"/>
            <a:ext cx="3044576" cy="307777"/>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All students are aware of the AA role</a:t>
            </a:r>
          </a:p>
        </p:txBody>
      </p:sp>
      <p:sp>
        <p:nvSpPr>
          <p:cNvPr id="16" name="Rectangle 15">
            <a:extLst>
              <a:ext uri="{FF2B5EF4-FFF2-40B4-BE49-F238E27FC236}">
                <a16:creationId xmlns:a16="http://schemas.microsoft.com/office/drawing/2014/main" id="{0DDCE64D-BC01-4239-BF30-906A76B3E781}"/>
              </a:ext>
            </a:extLst>
          </p:cNvPr>
          <p:cNvSpPr/>
          <p:nvPr/>
        </p:nvSpPr>
        <p:spPr>
          <a:xfrm>
            <a:off x="277606" y="5517370"/>
            <a:ext cx="3459505"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17" name="TextBox 16">
            <a:extLst>
              <a:ext uri="{FF2B5EF4-FFF2-40B4-BE49-F238E27FC236}">
                <a16:creationId xmlns:a16="http://schemas.microsoft.com/office/drawing/2014/main" id="{3BB52DD4-AD54-4BE1-A0AA-B30EE3C0BBD9}"/>
              </a:ext>
            </a:extLst>
          </p:cNvPr>
          <p:cNvSpPr txBox="1"/>
          <p:nvPr/>
        </p:nvSpPr>
        <p:spPr>
          <a:xfrm>
            <a:off x="359595" y="5551496"/>
            <a:ext cx="3044576" cy="523220"/>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All Students know who their Academic adviser is (measured Jan 2023?)</a:t>
            </a:r>
            <a:endParaRPr kumimoji="0" lang="en-GB" sz="3600" b="0" i="0" u="none" strike="noStrike" kern="1200" cap="none" spc="0" normalizeH="0" baseline="0" noProof="0" dirty="0">
              <a:ln>
                <a:noFill/>
              </a:ln>
              <a:solidFill>
                <a:prstClr val="black"/>
              </a:solidFill>
              <a:effectLst/>
              <a:uLnTx/>
              <a:uFillTx/>
              <a:latin typeface="FS Clerkenwell Light" panose="02000306080000020004" pitchFamily="50" charset="0"/>
              <a:cs typeface="Arial" panose="020B0604020202020204" pitchFamily="34" charset="0"/>
            </a:endParaRPr>
          </a:p>
        </p:txBody>
      </p:sp>
      <p:sp>
        <p:nvSpPr>
          <p:cNvPr id="18" name="Rectangle 17">
            <a:extLst>
              <a:ext uri="{FF2B5EF4-FFF2-40B4-BE49-F238E27FC236}">
                <a16:creationId xmlns:a16="http://schemas.microsoft.com/office/drawing/2014/main" id="{9DD12598-CBAD-425E-90F2-823178BDE23B}"/>
              </a:ext>
            </a:extLst>
          </p:cNvPr>
          <p:cNvSpPr/>
          <p:nvPr/>
        </p:nvSpPr>
        <p:spPr>
          <a:xfrm>
            <a:off x="4395938" y="3368262"/>
            <a:ext cx="3420000"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19" name="TextBox 18">
            <a:extLst>
              <a:ext uri="{FF2B5EF4-FFF2-40B4-BE49-F238E27FC236}">
                <a16:creationId xmlns:a16="http://schemas.microsoft.com/office/drawing/2014/main" id="{C490B5C4-F2A2-4077-A478-03F5AA16E5F1}"/>
              </a:ext>
            </a:extLst>
          </p:cNvPr>
          <p:cNvSpPr txBox="1"/>
          <p:nvPr/>
        </p:nvSpPr>
        <p:spPr>
          <a:xfrm>
            <a:off x="4520629" y="3429000"/>
            <a:ext cx="3082247" cy="738664"/>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Students report feeling supported in their academic progression, personal and professional development</a:t>
            </a:r>
          </a:p>
        </p:txBody>
      </p:sp>
      <p:sp>
        <p:nvSpPr>
          <p:cNvPr id="20" name="Rectangle 19">
            <a:extLst>
              <a:ext uri="{FF2B5EF4-FFF2-40B4-BE49-F238E27FC236}">
                <a16:creationId xmlns:a16="http://schemas.microsoft.com/office/drawing/2014/main" id="{0FBDD4C8-5AAF-4289-94C1-8A825430FE80}"/>
              </a:ext>
            </a:extLst>
          </p:cNvPr>
          <p:cNvSpPr/>
          <p:nvPr/>
        </p:nvSpPr>
        <p:spPr>
          <a:xfrm>
            <a:off x="4395938" y="4442817"/>
            <a:ext cx="3420000"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21" name="TextBox 20">
            <a:extLst>
              <a:ext uri="{FF2B5EF4-FFF2-40B4-BE49-F238E27FC236}">
                <a16:creationId xmlns:a16="http://schemas.microsoft.com/office/drawing/2014/main" id="{3D0138D2-3497-4AE1-B6B6-C4AFAB12551D}"/>
              </a:ext>
            </a:extLst>
          </p:cNvPr>
          <p:cNvSpPr txBox="1"/>
          <p:nvPr/>
        </p:nvSpPr>
        <p:spPr>
          <a:xfrm>
            <a:off x="4520629" y="4522784"/>
            <a:ext cx="3082247" cy="523220"/>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Staff report feeling able to support PG students appropriately</a:t>
            </a:r>
          </a:p>
        </p:txBody>
      </p:sp>
      <p:sp>
        <p:nvSpPr>
          <p:cNvPr id="22" name="Rectangle 21">
            <a:extLst>
              <a:ext uri="{FF2B5EF4-FFF2-40B4-BE49-F238E27FC236}">
                <a16:creationId xmlns:a16="http://schemas.microsoft.com/office/drawing/2014/main" id="{1297C7A3-00DA-4895-9A9E-037F3E0F42EA}"/>
              </a:ext>
            </a:extLst>
          </p:cNvPr>
          <p:cNvSpPr/>
          <p:nvPr/>
        </p:nvSpPr>
        <p:spPr>
          <a:xfrm>
            <a:off x="4366248" y="5517369"/>
            <a:ext cx="3420000"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23" name="TextBox 22">
            <a:extLst>
              <a:ext uri="{FF2B5EF4-FFF2-40B4-BE49-F238E27FC236}">
                <a16:creationId xmlns:a16="http://schemas.microsoft.com/office/drawing/2014/main" id="{4F8B2F93-C0F7-4D78-BB5E-1A7480C8A23C}"/>
              </a:ext>
            </a:extLst>
          </p:cNvPr>
          <p:cNvSpPr txBox="1"/>
          <p:nvPr/>
        </p:nvSpPr>
        <p:spPr>
          <a:xfrm>
            <a:off x="4419786" y="5551496"/>
            <a:ext cx="3183090" cy="830997"/>
          </a:xfrm>
          <a:prstGeom prst="rect">
            <a:avLst/>
          </a:prstGeom>
          <a:noFill/>
        </p:spPr>
        <p:txBody>
          <a:bodyPr wrap="square">
            <a:spAutoFit/>
          </a:bodyPr>
          <a:lstStyle/>
          <a:p>
            <a:r>
              <a:rPr lang="en-GB" sz="1200" dirty="0">
                <a:solidFill>
                  <a:srgbClr val="000000"/>
                </a:solidFill>
                <a:latin typeface="FS Clerkenwell Light" panose="02000306080000020004" pitchFamily="50" charset="0"/>
              </a:rPr>
              <a:t>The use of </a:t>
            </a:r>
            <a:r>
              <a:rPr lang="en-GB" sz="1200" dirty="0" err="1">
                <a:solidFill>
                  <a:srgbClr val="000000"/>
                </a:solidFill>
                <a:latin typeface="FS Clerkenwell Light" panose="02000306080000020004" pitchFamily="50" charset="0"/>
              </a:rPr>
              <a:t>AAing</a:t>
            </a:r>
            <a:r>
              <a:rPr lang="en-GB" sz="1200" dirty="0">
                <a:solidFill>
                  <a:srgbClr val="000000"/>
                </a:solidFill>
                <a:latin typeface="FS Clerkenwell Light" panose="02000306080000020004" pitchFamily="50" charset="0"/>
              </a:rPr>
              <a:t> tools (such as the Grow+/</a:t>
            </a:r>
            <a:r>
              <a:rPr lang="en-GB" sz="1200" dirty="0" err="1">
                <a:solidFill>
                  <a:srgbClr val="000000"/>
                </a:solidFill>
                <a:latin typeface="FS Clerkenwell Light" panose="02000306080000020004" pitchFamily="50" charset="0"/>
              </a:rPr>
              <a:t>PebblePad</a:t>
            </a:r>
            <a:r>
              <a:rPr lang="en-GB" sz="1200" dirty="0">
                <a:solidFill>
                  <a:srgbClr val="000000"/>
                </a:solidFill>
                <a:latin typeface="FS Clerkenwell Light" panose="02000306080000020004" pitchFamily="50" charset="0"/>
              </a:rPr>
              <a:t> online)are effective in enabling staff and students to feel supported in their respective roles (process outcome)</a:t>
            </a:r>
          </a:p>
        </p:txBody>
      </p:sp>
      <p:sp>
        <p:nvSpPr>
          <p:cNvPr id="24" name="Rectangle 23">
            <a:extLst>
              <a:ext uri="{FF2B5EF4-FFF2-40B4-BE49-F238E27FC236}">
                <a16:creationId xmlns:a16="http://schemas.microsoft.com/office/drawing/2014/main" id="{E8CA1EDD-2362-4849-B855-FA4821D64BDE}"/>
              </a:ext>
            </a:extLst>
          </p:cNvPr>
          <p:cNvSpPr/>
          <p:nvPr/>
        </p:nvSpPr>
        <p:spPr>
          <a:xfrm>
            <a:off x="8429100" y="3368262"/>
            <a:ext cx="3420000" cy="899253"/>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25" name="TextBox 24">
            <a:extLst>
              <a:ext uri="{FF2B5EF4-FFF2-40B4-BE49-F238E27FC236}">
                <a16:creationId xmlns:a16="http://schemas.microsoft.com/office/drawing/2014/main" id="{F00BA644-68A4-4456-947A-7EC1C61199F0}"/>
              </a:ext>
            </a:extLst>
          </p:cNvPr>
          <p:cNvSpPr txBox="1"/>
          <p:nvPr/>
        </p:nvSpPr>
        <p:spPr>
          <a:xfrm>
            <a:off x="8496200" y="3454880"/>
            <a:ext cx="3285800" cy="523220"/>
          </a:xfrm>
          <a:prstGeom prst="rect">
            <a:avLst/>
          </a:prstGeom>
          <a:noFill/>
        </p:spPr>
        <p:txBody>
          <a:bodyPr wrap="square">
            <a:spAutoFit/>
          </a:bodyPr>
          <a:lstStyle/>
          <a:p>
            <a:r>
              <a:rPr lang="en-GB" sz="1400" dirty="0">
                <a:solidFill>
                  <a:srgbClr val="000000"/>
                </a:solidFill>
                <a:latin typeface="FS Clerkenwell Light" panose="02000306080000020004" pitchFamily="50" charset="0"/>
              </a:rPr>
              <a:t>PGT students are more confident in their future career choices</a:t>
            </a:r>
          </a:p>
        </p:txBody>
      </p:sp>
      <p:sp>
        <p:nvSpPr>
          <p:cNvPr id="26" name="Rectangle 25">
            <a:extLst>
              <a:ext uri="{FF2B5EF4-FFF2-40B4-BE49-F238E27FC236}">
                <a16:creationId xmlns:a16="http://schemas.microsoft.com/office/drawing/2014/main" id="{83BBE711-37C6-40CD-8988-AD4A7B0431D8}"/>
              </a:ext>
            </a:extLst>
          </p:cNvPr>
          <p:cNvSpPr/>
          <p:nvPr/>
        </p:nvSpPr>
        <p:spPr>
          <a:xfrm>
            <a:off x="8429100" y="4438778"/>
            <a:ext cx="3420000" cy="899254"/>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27" name="TextBox 26">
            <a:extLst>
              <a:ext uri="{FF2B5EF4-FFF2-40B4-BE49-F238E27FC236}">
                <a16:creationId xmlns:a16="http://schemas.microsoft.com/office/drawing/2014/main" id="{A6DD29A5-6A8A-434E-AEE0-F2F1406B34D5}"/>
              </a:ext>
            </a:extLst>
          </p:cNvPr>
          <p:cNvSpPr txBox="1"/>
          <p:nvPr/>
        </p:nvSpPr>
        <p:spPr>
          <a:xfrm>
            <a:off x="8546605" y="4522784"/>
            <a:ext cx="3184989" cy="307777"/>
          </a:xfrm>
          <a:prstGeom prst="rect">
            <a:avLst/>
          </a:prstGeom>
          <a:noFill/>
        </p:spPr>
        <p:txBody>
          <a:bodyPr wrap="square" rtlCol="0">
            <a:spAutoFit/>
          </a:bodyPr>
          <a:lstStyle/>
          <a:p>
            <a:r>
              <a:rPr lang="en-GB" sz="1400" dirty="0">
                <a:solidFill>
                  <a:srgbClr val="000000"/>
                </a:solidFill>
                <a:latin typeface="FS Clerkenwell Light" panose="02000306080000020004" pitchFamily="50" charset="0"/>
              </a:rPr>
              <a:t>The retention of PGT students is improved </a:t>
            </a:r>
          </a:p>
        </p:txBody>
      </p:sp>
      <p:sp>
        <p:nvSpPr>
          <p:cNvPr id="28" name="Rectangle 27">
            <a:extLst>
              <a:ext uri="{FF2B5EF4-FFF2-40B4-BE49-F238E27FC236}">
                <a16:creationId xmlns:a16="http://schemas.microsoft.com/office/drawing/2014/main" id="{EA04BA0B-B9D0-4D60-9F10-C34E8C94229E}"/>
              </a:ext>
            </a:extLst>
          </p:cNvPr>
          <p:cNvSpPr/>
          <p:nvPr/>
        </p:nvSpPr>
        <p:spPr>
          <a:xfrm>
            <a:off x="8429100" y="5517368"/>
            <a:ext cx="3420000" cy="899254"/>
          </a:xfrm>
          <a:prstGeom prst="rect">
            <a:avLst/>
          </a:prstGeom>
          <a:noFill/>
          <a:ln w="12700" cap="flat" cmpd="sng" algn="ctr">
            <a:solidFill>
              <a:srgbClr val="B70D50"/>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srgbClr val="000000"/>
              </a:solidFill>
              <a:effectLst/>
              <a:uLnTx/>
              <a:uFillTx/>
              <a:latin typeface="FS Clerkenwell Light"/>
              <a:ea typeface="+mn-ea"/>
              <a:cs typeface="+mn-cs"/>
            </a:endParaRPr>
          </a:p>
        </p:txBody>
      </p:sp>
      <p:sp>
        <p:nvSpPr>
          <p:cNvPr id="29" name="TextBox 28">
            <a:extLst>
              <a:ext uri="{FF2B5EF4-FFF2-40B4-BE49-F238E27FC236}">
                <a16:creationId xmlns:a16="http://schemas.microsoft.com/office/drawing/2014/main" id="{760948B6-E6E5-428F-A524-D9F4F959A138}"/>
              </a:ext>
            </a:extLst>
          </p:cNvPr>
          <p:cNvSpPr txBox="1"/>
          <p:nvPr/>
        </p:nvSpPr>
        <p:spPr>
          <a:xfrm>
            <a:off x="8546605" y="5543941"/>
            <a:ext cx="2942082" cy="738664"/>
          </a:xfrm>
          <a:prstGeom prst="rect">
            <a:avLst/>
          </a:prstGeom>
          <a:noFill/>
        </p:spPr>
        <p:txBody>
          <a:bodyPr wrap="square">
            <a:spAutoFit/>
          </a:bodyPr>
          <a:lstStyle/>
          <a:p>
            <a:r>
              <a:rPr lang="en-GB" sz="1400" dirty="0">
                <a:solidFill>
                  <a:srgbClr val="000000"/>
                </a:solidFill>
                <a:latin typeface="FS Clerkenwell Light" panose="02000306080000020004" pitchFamily="50" charset="0"/>
              </a:rPr>
              <a:t>Hallam has a reputation for providing a supportive environment for PGT students.</a:t>
            </a:r>
          </a:p>
        </p:txBody>
      </p:sp>
    </p:spTree>
    <p:extLst>
      <p:ext uri="{BB962C8B-B14F-4D97-AF65-F5344CB8AC3E}">
        <p14:creationId xmlns:p14="http://schemas.microsoft.com/office/powerpoint/2010/main" val="13456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9A4C8-A597-4E62-93FA-67453B5DBED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78AA107-0371-4890-BB38-580CD71EC3FA}"/>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199F21F0-C524-48C4-9E81-E1D213235F2C}"/>
              </a:ext>
            </a:extLst>
          </p:cNvPr>
          <p:cNvPicPr>
            <a:picLocks noChangeAspect="1"/>
          </p:cNvPicPr>
          <p:nvPr/>
        </p:nvPicPr>
        <p:blipFill>
          <a:blip r:embed="rId2"/>
          <a:stretch>
            <a:fillRect/>
          </a:stretch>
        </p:blipFill>
        <p:spPr>
          <a:xfrm>
            <a:off x="0" y="796818"/>
            <a:ext cx="12192000" cy="5982313"/>
          </a:xfrm>
          <a:prstGeom prst="rect">
            <a:avLst/>
          </a:prstGeom>
        </p:spPr>
      </p:pic>
      <p:sp>
        <p:nvSpPr>
          <p:cNvPr id="6" name="Content Placeholder 2">
            <a:extLst>
              <a:ext uri="{FF2B5EF4-FFF2-40B4-BE49-F238E27FC236}">
                <a16:creationId xmlns:a16="http://schemas.microsoft.com/office/drawing/2014/main" id="{F8C73FFC-941F-4C55-9A7A-7B61A73ACD1F}"/>
              </a:ext>
            </a:extLst>
          </p:cNvPr>
          <p:cNvSpPr txBox="1">
            <a:spLocks/>
          </p:cNvSpPr>
          <p:nvPr/>
        </p:nvSpPr>
        <p:spPr>
          <a:xfrm>
            <a:off x="267669" y="78869"/>
            <a:ext cx="11391900" cy="7250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1" i="0" u="none" strike="noStrike" kern="1200" cap="none" spc="0" normalizeH="0" baseline="0" noProof="0">
                <a:ln>
                  <a:noFill/>
                </a:ln>
                <a:solidFill>
                  <a:srgbClr val="B70D50"/>
                </a:solidFill>
                <a:effectLst/>
                <a:uLnTx/>
                <a:uFillTx/>
                <a:latin typeface="FS Clerkenwell" panose="02000503020000020004" pitchFamily="50" charset="0"/>
                <a:ea typeface="+mn-ea"/>
                <a:cs typeface="+mn-cs"/>
              </a:rPr>
              <a:t>The Hallam Model: Logic Chain</a:t>
            </a:r>
          </a:p>
        </p:txBody>
      </p:sp>
    </p:spTree>
    <p:extLst>
      <p:ext uri="{BB962C8B-B14F-4D97-AF65-F5344CB8AC3E}">
        <p14:creationId xmlns:p14="http://schemas.microsoft.com/office/powerpoint/2010/main" val="4101914812"/>
      </p:ext>
    </p:extLst>
  </p:cSld>
  <p:clrMapOvr>
    <a:masterClrMapping/>
  </p:clrMapOvr>
</p:sld>
</file>

<file path=ppt/theme/theme1.xml><?xml version="1.0" encoding="utf-8"?>
<a:theme xmlns:a="http://schemas.openxmlformats.org/drawingml/2006/main" name="Office Theme">
  <a:themeElements>
    <a:clrScheme name="Evaluation Development Session 1">
      <a:dk1>
        <a:srgbClr val="B70D50"/>
      </a:dk1>
      <a:lt1>
        <a:srgbClr val="621B40"/>
      </a:lt1>
      <a:dk2>
        <a:srgbClr val="7E7DC7"/>
      </a:dk2>
      <a:lt2>
        <a:srgbClr val="503A6E"/>
      </a:lt2>
      <a:accent1>
        <a:srgbClr val="FBB00B"/>
      </a:accent1>
      <a:accent2>
        <a:srgbClr val="D97A16"/>
      </a:accent2>
      <a:accent3>
        <a:srgbClr val="00B3BF"/>
      </a:accent3>
      <a:accent4>
        <a:srgbClr val="174B66"/>
      </a:accent4>
      <a:accent5>
        <a:srgbClr val="07A33B"/>
      </a:accent5>
      <a:accent6>
        <a:srgbClr val="4A7335"/>
      </a:accent6>
      <a:hlink>
        <a:srgbClr val="777777"/>
      </a:hlink>
      <a:folHlink>
        <a:srgbClr val="621B40"/>
      </a:folHlink>
    </a:clrScheme>
    <a:fontScheme name="Evaluation Develoment Sessions">
      <a:majorFont>
        <a:latin typeface="FS Clerkenwell"/>
        <a:ea typeface=""/>
        <a:cs typeface=""/>
      </a:majorFont>
      <a:minorFont>
        <a:latin typeface="FS Clerkenwell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F05E20E97C15438D7BC65983180040" ma:contentTypeVersion="13" ma:contentTypeDescription="Create a new document." ma:contentTypeScope="" ma:versionID="740ae901a02bcdb37fb617cbe163ca2a">
  <xsd:schema xmlns:xsd="http://www.w3.org/2001/XMLSchema" xmlns:xs="http://www.w3.org/2001/XMLSchema" xmlns:p="http://schemas.microsoft.com/office/2006/metadata/properties" xmlns:ns3="55431538-ead2-44df-89a7-746beebc7346" xmlns:ns4="44541e61-9552-4c5d-95dd-1069ba11c2b3" targetNamespace="http://schemas.microsoft.com/office/2006/metadata/properties" ma:root="true" ma:fieldsID="fbdd57ef80ba0b6a37016fdbceb7dd2d" ns3:_="" ns4:_="">
    <xsd:import namespace="55431538-ead2-44df-89a7-746beebc7346"/>
    <xsd:import namespace="44541e61-9552-4c5d-95dd-1069ba11c2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31538-ead2-44df-89a7-746beebc734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541e61-9552-4c5d-95dd-1069ba11c2b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202251-77C3-4ECB-A028-D074A03109D2}">
  <ds:schemaRefs>
    <ds:schemaRef ds:uri="http://schemas.microsoft.com/sharepoint/v3/contenttype/forms"/>
  </ds:schemaRefs>
</ds:datastoreItem>
</file>

<file path=customXml/itemProps2.xml><?xml version="1.0" encoding="utf-8"?>
<ds:datastoreItem xmlns:ds="http://schemas.openxmlformats.org/officeDocument/2006/customXml" ds:itemID="{7E3C0E86-76C8-4C1D-82A8-22322182F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31538-ead2-44df-89a7-746beebc7346"/>
    <ds:schemaRef ds:uri="44541e61-9552-4c5d-95dd-1069ba11c2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11B012-50FA-4704-B966-65F92CAEDDA6}">
  <ds:schemaRefs>
    <ds:schemaRef ds:uri="http://schemas.microsoft.com/office/infopath/2007/PartnerControls"/>
    <ds:schemaRef ds:uri="http://purl.org/dc/elements/1.1/"/>
    <ds:schemaRef ds:uri="http://schemas.microsoft.com/office/2006/documentManagement/types"/>
    <ds:schemaRef ds:uri="http://purl.org/dc/terms/"/>
    <ds:schemaRef ds:uri="55431538-ead2-44df-89a7-746beebc7346"/>
    <ds:schemaRef ds:uri="http://schemas.openxmlformats.org/package/2006/metadata/core-properties"/>
    <ds:schemaRef ds:uri="http://purl.org/dc/dcmitype/"/>
    <ds:schemaRef ds:uri="44541e61-9552-4c5d-95dd-1069ba11c2b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568</Words>
  <Application>Microsoft Office PowerPoint</Application>
  <PresentationFormat>Widescreen</PresentationFormat>
  <Paragraphs>49</Paragraphs>
  <Slides>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FS Clerkenwell</vt:lpstr>
      <vt:lpstr>FS Clerkenwell Light</vt:lpstr>
      <vt:lpstr>Office Theme</vt:lpstr>
      <vt:lpstr>1_Office Theme</vt:lpstr>
      <vt:lpstr>Theory of Change Template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Pickering, Nathaniel</dc:creator>
  <cp:lastModifiedBy>Donnelly, Alan</cp:lastModifiedBy>
  <cp:revision>1</cp:revision>
  <dcterms:created xsi:type="dcterms:W3CDTF">2020-06-15T11:03:58Z</dcterms:created>
  <dcterms:modified xsi:type="dcterms:W3CDTF">2022-02-24T07:41:53Z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0x01010037F05E20E97C15438D7BC65983180040</vt:lpwstr>
  </property>
</Properties>
</file>