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89" r:id="rId4"/>
    <p:sldMasterId id="2147493506" r:id="rId5"/>
  </p:sldMasterIdLst>
  <p:notesMasterIdLst>
    <p:notesMasterId r:id="rId29"/>
  </p:notesMasterIdLst>
  <p:handoutMasterIdLst>
    <p:handoutMasterId r:id="rId30"/>
  </p:handoutMasterIdLst>
  <p:sldIdLst>
    <p:sldId id="258" r:id="rId6"/>
    <p:sldId id="283" r:id="rId7"/>
    <p:sldId id="292" r:id="rId8"/>
    <p:sldId id="293" r:id="rId9"/>
    <p:sldId id="264" r:id="rId10"/>
    <p:sldId id="274" r:id="rId11"/>
    <p:sldId id="277" r:id="rId12"/>
    <p:sldId id="294" r:id="rId13"/>
    <p:sldId id="295" r:id="rId14"/>
    <p:sldId id="276" r:id="rId15"/>
    <p:sldId id="272" r:id="rId16"/>
    <p:sldId id="271" r:id="rId17"/>
    <p:sldId id="263" r:id="rId18"/>
    <p:sldId id="285" r:id="rId19"/>
    <p:sldId id="286" r:id="rId20"/>
    <p:sldId id="267" r:id="rId21"/>
    <p:sldId id="290" r:id="rId22"/>
    <p:sldId id="268" r:id="rId23"/>
    <p:sldId id="265" r:id="rId24"/>
    <p:sldId id="288" r:id="rId25"/>
    <p:sldId id="266" r:id="rId26"/>
    <p:sldId id="289" r:id="rId27"/>
    <p:sldId id="284" r:id="rId2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587402-3E8D-BBDE-88C9-432A4E1141AE}" name="Hodgson, Rebecca" initials="HR" userId="S::dsrh2@hallam.shu.ac.uk::f01283c6-ca0a-4f04-8a9f-cb8c44481380" providerId="AD"/>
  <p188:author id="{40AD3BD6-AAB5-D3F7-19A3-C33388EEBA16}" name="Austen, Liz" initials="AL" userId="S::sslla@hallam.shu.ac.uk::4eeb0777-6ce4-44d6-b5e3-dad0434699dc" providerId="AD"/>
  <p188:author id="{C7A895DE-B86F-1709-1D0B-5E4634FAA926}" name="Dickinson, Jill" initials="DJ" userId="S::dsjd1@hallam.shu.ac.uk::2e55aa5b-33b9-48d9-9010-564fb7fd877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sten, Liz" initials="AL" lastIdx="7" clrIdx="0">
    <p:extLst>
      <p:ext uri="{19B8F6BF-5375-455C-9EA6-DF929625EA0E}">
        <p15:presenceInfo xmlns:p15="http://schemas.microsoft.com/office/powerpoint/2012/main" userId="S::sslla@hallam.shu.ac.uk::4eeb0777-6ce4-44d6-b5e3-dad0434699dc" providerId="AD"/>
      </p:ext>
    </p:extLst>
  </p:cmAuthor>
  <p:cmAuthor id="2" name="Heaton, Caroline" initials="HC" lastIdx="1" clrIdx="1">
    <p:extLst>
      <p:ext uri="{19B8F6BF-5375-455C-9EA6-DF929625EA0E}">
        <p15:presenceInfo xmlns:p15="http://schemas.microsoft.com/office/powerpoint/2012/main" userId="S::sscch@hallam.shu.ac.uk::985e32e2-a70a-48f7-bec9-97fa00c59e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1336"/>
    <a:srgbClr val="8F0717"/>
    <a:srgbClr val="991A29"/>
    <a:srgbClr val="63131C"/>
    <a:srgbClr val="544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410" autoAdjust="0"/>
  </p:normalViewPr>
  <p:slideViewPr>
    <p:cSldViewPr snapToGrid="0">
      <p:cViewPr varScale="1">
        <p:scale>
          <a:sx n="50" d="100"/>
          <a:sy n="50" d="100"/>
        </p:scale>
        <p:origin x="1740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sten, Liz" userId="4eeb0777-6ce4-44d6-b5e3-dad0434699dc" providerId="ADAL" clId="{43DD15F2-B56D-4379-95EC-1C0083E89499}"/>
    <pc:docChg chg="modSld">
      <pc:chgData name="Austen, Liz" userId="4eeb0777-6ce4-44d6-b5e3-dad0434699dc" providerId="ADAL" clId="{43DD15F2-B56D-4379-95EC-1C0083E89499}" dt="2022-03-15T17:08:27.062" v="14" actId="6549"/>
      <pc:docMkLst>
        <pc:docMk/>
      </pc:docMkLst>
      <pc:sldChg chg="modNotesTx">
        <pc:chgData name="Austen, Liz" userId="4eeb0777-6ce4-44d6-b5e3-dad0434699dc" providerId="ADAL" clId="{43DD15F2-B56D-4379-95EC-1C0083E89499}" dt="2022-03-15T17:07:37.967" v="0" actId="20577"/>
        <pc:sldMkLst>
          <pc:docMk/>
          <pc:sldMk cId="0" sldId="258"/>
        </pc:sldMkLst>
      </pc:sldChg>
      <pc:sldChg chg="modNotesTx">
        <pc:chgData name="Austen, Liz" userId="4eeb0777-6ce4-44d6-b5e3-dad0434699dc" providerId="ADAL" clId="{43DD15F2-B56D-4379-95EC-1C0083E89499}" dt="2022-03-15T17:07:53.302" v="4" actId="6549"/>
        <pc:sldMkLst>
          <pc:docMk/>
          <pc:sldMk cId="2859015352" sldId="263"/>
        </pc:sldMkLst>
      </pc:sldChg>
      <pc:sldChg chg="modNotesTx">
        <pc:chgData name="Austen, Liz" userId="4eeb0777-6ce4-44d6-b5e3-dad0434699dc" providerId="ADAL" clId="{43DD15F2-B56D-4379-95EC-1C0083E89499}" dt="2022-03-15T17:08:13.373" v="10" actId="6549"/>
        <pc:sldMkLst>
          <pc:docMk/>
          <pc:sldMk cId="4140817427" sldId="265"/>
        </pc:sldMkLst>
      </pc:sldChg>
      <pc:sldChg chg="modNotesTx">
        <pc:chgData name="Austen, Liz" userId="4eeb0777-6ce4-44d6-b5e3-dad0434699dc" providerId="ADAL" clId="{43DD15F2-B56D-4379-95EC-1C0083E89499}" dt="2022-03-15T17:08:19.240" v="12" actId="6549"/>
        <pc:sldMkLst>
          <pc:docMk/>
          <pc:sldMk cId="1502505542" sldId="266"/>
        </pc:sldMkLst>
      </pc:sldChg>
      <pc:sldChg chg="modNotesTx">
        <pc:chgData name="Austen, Liz" userId="4eeb0777-6ce4-44d6-b5e3-dad0434699dc" providerId="ADAL" clId="{43DD15F2-B56D-4379-95EC-1C0083E89499}" dt="2022-03-15T17:08:04.258" v="7" actId="6549"/>
        <pc:sldMkLst>
          <pc:docMk/>
          <pc:sldMk cId="3178394368" sldId="267"/>
        </pc:sldMkLst>
      </pc:sldChg>
      <pc:sldChg chg="modNotesTx">
        <pc:chgData name="Austen, Liz" userId="4eeb0777-6ce4-44d6-b5e3-dad0434699dc" providerId="ADAL" clId="{43DD15F2-B56D-4379-95EC-1C0083E89499}" dt="2022-03-15T17:08:10.312" v="9" actId="6549"/>
        <pc:sldMkLst>
          <pc:docMk/>
          <pc:sldMk cId="1399330776" sldId="268"/>
        </pc:sldMkLst>
      </pc:sldChg>
      <pc:sldChg chg="modNotesTx">
        <pc:chgData name="Austen, Liz" userId="4eeb0777-6ce4-44d6-b5e3-dad0434699dc" providerId="ADAL" clId="{43DD15F2-B56D-4379-95EC-1C0083E89499}" dt="2022-03-15T17:07:41.898" v="1" actId="6549"/>
        <pc:sldMkLst>
          <pc:docMk/>
          <pc:sldMk cId="2531597108" sldId="283"/>
        </pc:sldMkLst>
      </pc:sldChg>
      <pc:sldChg chg="modNotesTx">
        <pc:chgData name="Austen, Liz" userId="4eeb0777-6ce4-44d6-b5e3-dad0434699dc" providerId="ADAL" clId="{43DD15F2-B56D-4379-95EC-1C0083E89499}" dt="2022-03-15T17:08:27.062" v="14" actId="6549"/>
        <pc:sldMkLst>
          <pc:docMk/>
          <pc:sldMk cId="3785562653" sldId="284"/>
        </pc:sldMkLst>
      </pc:sldChg>
      <pc:sldChg chg="modNotesTx">
        <pc:chgData name="Austen, Liz" userId="4eeb0777-6ce4-44d6-b5e3-dad0434699dc" providerId="ADAL" clId="{43DD15F2-B56D-4379-95EC-1C0083E89499}" dt="2022-03-15T17:07:56.020" v="5" actId="6549"/>
        <pc:sldMkLst>
          <pc:docMk/>
          <pc:sldMk cId="1374258684" sldId="285"/>
        </pc:sldMkLst>
      </pc:sldChg>
      <pc:sldChg chg="modNotesTx">
        <pc:chgData name="Austen, Liz" userId="4eeb0777-6ce4-44d6-b5e3-dad0434699dc" providerId="ADAL" clId="{43DD15F2-B56D-4379-95EC-1C0083E89499}" dt="2022-03-15T17:07:59.493" v="6" actId="6549"/>
        <pc:sldMkLst>
          <pc:docMk/>
          <pc:sldMk cId="1951184094" sldId="286"/>
        </pc:sldMkLst>
      </pc:sldChg>
      <pc:sldChg chg="modNotesTx">
        <pc:chgData name="Austen, Liz" userId="4eeb0777-6ce4-44d6-b5e3-dad0434699dc" providerId="ADAL" clId="{43DD15F2-B56D-4379-95EC-1C0083E89499}" dt="2022-03-15T17:08:16.481" v="11" actId="6549"/>
        <pc:sldMkLst>
          <pc:docMk/>
          <pc:sldMk cId="3327597303" sldId="288"/>
        </pc:sldMkLst>
      </pc:sldChg>
      <pc:sldChg chg="modNotesTx">
        <pc:chgData name="Austen, Liz" userId="4eeb0777-6ce4-44d6-b5e3-dad0434699dc" providerId="ADAL" clId="{43DD15F2-B56D-4379-95EC-1C0083E89499}" dt="2022-03-15T17:08:23.554" v="13" actId="6549"/>
        <pc:sldMkLst>
          <pc:docMk/>
          <pc:sldMk cId="2195064762" sldId="289"/>
        </pc:sldMkLst>
      </pc:sldChg>
      <pc:sldChg chg="modNotesTx">
        <pc:chgData name="Austen, Liz" userId="4eeb0777-6ce4-44d6-b5e3-dad0434699dc" providerId="ADAL" clId="{43DD15F2-B56D-4379-95EC-1C0083E89499}" dt="2022-03-15T17:08:06.953" v="8" actId="6549"/>
        <pc:sldMkLst>
          <pc:docMk/>
          <pc:sldMk cId="434639456" sldId="290"/>
        </pc:sldMkLst>
      </pc:sldChg>
      <pc:sldChg chg="modNotesTx">
        <pc:chgData name="Austen, Liz" userId="4eeb0777-6ce4-44d6-b5e3-dad0434699dc" providerId="ADAL" clId="{43DD15F2-B56D-4379-95EC-1C0083E89499}" dt="2022-03-15T17:07:44.626" v="2" actId="6549"/>
        <pc:sldMkLst>
          <pc:docMk/>
          <pc:sldMk cId="1768369611" sldId="292"/>
        </pc:sldMkLst>
      </pc:sldChg>
      <pc:sldChg chg="modNotesTx">
        <pc:chgData name="Austen, Liz" userId="4eeb0777-6ce4-44d6-b5e3-dad0434699dc" providerId="ADAL" clId="{43DD15F2-B56D-4379-95EC-1C0083E89499}" dt="2022-03-15T17:07:47.388" v="3" actId="6549"/>
        <pc:sldMkLst>
          <pc:docMk/>
          <pc:sldMk cId="4145004454" sldId="29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3FBA80-14DB-4463-A7A5-7606D2276E9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0E1C321-0DC8-4AD3-AB48-2C9B14088D56}">
      <dgm:prSet phldrT="[Text]"/>
      <dgm:spPr>
        <a:solidFill>
          <a:schemeClr val="bg2">
            <a:lumMod val="20000"/>
            <a:lumOff val="8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  <a:latin typeface="FS Clerkenwell"/>
            </a:rPr>
            <a:t>Early interventions</a:t>
          </a:r>
        </a:p>
      </dgm:t>
    </dgm:pt>
    <dgm:pt modelId="{DA2C1F54-53A5-4477-B0C7-2F269A1803F3}" type="parTrans" cxnId="{63354726-41DC-4127-8E5D-83F7264C886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14EC2A4-94CF-4CE4-9516-2B4943EF814A}" type="sibTrans" cxnId="{63354726-41DC-4127-8E5D-83F7264C8867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C30F6D4-5282-4E08-B937-635A3C7DE128}">
      <dgm:prSet phldrT="[Text]"/>
      <dgm:spPr>
        <a:solidFill>
          <a:schemeClr val="bg2">
            <a:lumMod val="20000"/>
            <a:lumOff val="8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  <a:latin typeface="FS Clerkenwell"/>
            </a:rPr>
            <a:t>Curriculum aligned</a:t>
          </a:r>
        </a:p>
      </dgm:t>
    </dgm:pt>
    <dgm:pt modelId="{272CAA09-AE77-42C4-9EED-8BA22393FB81}" type="parTrans" cxnId="{30464D74-62EA-4276-92BB-E8BD147338E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3E8D1B0-CB6F-4955-A201-64D16BF1AE92}" type="sibTrans" cxnId="{30464D74-62EA-4276-92BB-E8BD147338EE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94F00CA-ED29-4E89-9705-3E5810B30A3D}">
      <dgm:prSet phldrT="[Text]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  <a:latin typeface="FS Clerkenwell"/>
            </a:rPr>
            <a:t>Financial aid</a:t>
          </a:r>
        </a:p>
      </dgm:t>
    </dgm:pt>
    <dgm:pt modelId="{3455980A-91D6-4DE4-8ADE-86664B08EDAA}" type="parTrans" cxnId="{89B20EFA-5FE4-4C71-90C0-9ED5BFCA25A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DF9FDBF5-1762-4A8A-9627-90515DC0182E}" type="sibTrans" cxnId="{89B20EFA-5FE4-4C71-90C0-9ED5BFCA25A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8EF63497-D21D-4274-9F66-A367974C5EC1}">
      <dgm:prSet phldrT="[Text]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  <a:latin typeface="FS Clerkenwell"/>
            </a:rPr>
            <a:t>Extra Curricular</a:t>
          </a:r>
        </a:p>
      </dgm:t>
    </dgm:pt>
    <dgm:pt modelId="{96C634F6-BFC6-4A3C-BACF-F553649CB1F8}" type="parTrans" cxnId="{68AF7690-BFB3-4590-845C-43E2303B321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E5DA12D-29EB-4A43-8AAF-15AA789218F1}" type="sibTrans" cxnId="{68AF7690-BFB3-4590-845C-43E2303B321A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D0C6219-C1D9-46D8-9636-3D776149E304}">
      <dgm:prSet phldrT="[Text]"/>
      <dgm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  <a:latin typeface="FS Clerkenwell"/>
            </a:rPr>
            <a:t>Learner analytics</a:t>
          </a:r>
        </a:p>
      </dgm:t>
    </dgm:pt>
    <dgm:pt modelId="{0A32F36B-E3FF-437C-839B-1F780AA13D83}" type="parTrans" cxnId="{288B8AA7-8FF7-41C1-B952-D8152A204D9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56982B5-5DD5-4787-9701-FE67B8201F46}" type="sibTrans" cxnId="{288B8AA7-8FF7-41C1-B952-D8152A204D90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18FCCEF4-DBDD-4286-8E17-99E871BB0B72}">
      <dgm:prSet phldrT="[Text]"/>
      <dgm:spPr>
        <a:solidFill>
          <a:schemeClr val="bg2">
            <a:lumMod val="20000"/>
            <a:lumOff val="8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en-GB">
              <a:solidFill>
                <a:schemeClr val="tx1"/>
              </a:solidFill>
              <a:latin typeface="FS Clerkenwell"/>
            </a:rPr>
            <a:t>Personal support and guidance</a:t>
          </a:r>
        </a:p>
      </dgm:t>
    </dgm:pt>
    <dgm:pt modelId="{52C59891-9A20-44AB-B51A-9D698BBAF3AA}" type="parTrans" cxnId="{B832902A-257B-4AD3-91BD-14CD0F6D133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AEFBEE4-AA01-4231-A6C9-71C0DAD80A55}" type="sibTrans" cxnId="{B832902A-257B-4AD3-91BD-14CD0F6D133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8B8463A-902C-451E-A377-5CCB1BD55445}" type="pres">
      <dgm:prSet presAssocID="{AA3FBA80-14DB-4463-A7A5-7606D2276E95}" presName="diagram" presStyleCnt="0">
        <dgm:presLayoutVars>
          <dgm:dir/>
          <dgm:resizeHandles val="exact"/>
        </dgm:presLayoutVars>
      </dgm:prSet>
      <dgm:spPr/>
    </dgm:pt>
    <dgm:pt modelId="{DEA07B30-464A-4041-9AEC-56224C9F1B24}" type="pres">
      <dgm:prSet presAssocID="{20E1C321-0DC8-4AD3-AB48-2C9B14088D56}" presName="node" presStyleLbl="node1" presStyleIdx="0" presStyleCnt="6" custLinFactNeighborX="-5428" custLinFactNeighborY="-112">
        <dgm:presLayoutVars>
          <dgm:bulletEnabled val="1"/>
        </dgm:presLayoutVars>
      </dgm:prSet>
      <dgm:spPr>
        <a:prstGeom prst="bevel">
          <a:avLst/>
        </a:prstGeom>
      </dgm:spPr>
    </dgm:pt>
    <dgm:pt modelId="{F7AA5935-BCFC-473A-96D1-6D935630A01C}" type="pres">
      <dgm:prSet presAssocID="{514EC2A4-94CF-4CE4-9516-2B4943EF814A}" presName="sibTrans" presStyleCnt="0"/>
      <dgm:spPr/>
    </dgm:pt>
    <dgm:pt modelId="{08D33403-90CB-4B78-8DEA-4381B467CA99}" type="pres">
      <dgm:prSet presAssocID="{3C30F6D4-5282-4E08-B937-635A3C7DE128}" presName="node" presStyleLbl="node1" presStyleIdx="1" presStyleCnt="6" custLinFactX="10606" custLinFactNeighborX="100000" custLinFactNeighborY="-112">
        <dgm:presLayoutVars>
          <dgm:bulletEnabled val="1"/>
        </dgm:presLayoutVars>
      </dgm:prSet>
      <dgm:spPr>
        <a:prstGeom prst="bevel">
          <a:avLst/>
        </a:prstGeom>
      </dgm:spPr>
    </dgm:pt>
    <dgm:pt modelId="{0F02F072-47CF-46C3-8672-ED7564D1851A}" type="pres">
      <dgm:prSet presAssocID="{13E8D1B0-CB6F-4955-A201-64D16BF1AE92}" presName="sibTrans" presStyleCnt="0"/>
      <dgm:spPr/>
    </dgm:pt>
    <dgm:pt modelId="{D76302D2-3DFF-4780-A91F-2B95F079CA6A}" type="pres">
      <dgm:prSet presAssocID="{694F00CA-ED29-4E89-9705-3E5810B30A3D}" presName="node" presStyleLbl="node1" presStyleIdx="2" presStyleCnt="6" custLinFactX="-10000" custLinFactNeighborX="-100000" custLinFactNeighborY="-112">
        <dgm:presLayoutVars>
          <dgm:bulletEnabled val="1"/>
        </dgm:presLayoutVars>
      </dgm:prSet>
      <dgm:spPr>
        <a:prstGeom prst="bevel">
          <a:avLst/>
        </a:prstGeom>
      </dgm:spPr>
    </dgm:pt>
    <dgm:pt modelId="{38DB01D8-3D7A-4FA4-A08A-D65979391471}" type="pres">
      <dgm:prSet presAssocID="{DF9FDBF5-1762-4A8A-9627-90515DC0182E}" presName="sibTrans" presStyleCnt="0"/>
      <dgm:spPr/>
    </dgm:pt>
    <dgm:pt modelId="{CAF252D7-38E6-4E01-B089-B887285FA1A4}" type="pres">
      <dgm:prSet presAssocID="{8EF63497-D21D-4274-9F66-A367974C5EC1}" presName="node" presStyleLbl="node1" presStyleIdx="3" presStyleCnt="6" custLinFactNeighborX="-5428" custLinFactNeighborY="112">
        <dgm:presLayoutVars>
          <dgm:bulletEnabled val="1"/>
        </dgm:presLayoutVars>
      </dgm:prSet>
      <dgm:spPr>
        <a:prstGeom prst="bevel">
          <a:avLst/>
        </a:prstGeom>
      </dgm:spPr>
    </dgm:pt>
    <dgm:pt modelId="{72D74585-9726-4F94-AB70-B9131EECBE89}" type="pres">
      <dgm:prSet presAssocID="{3E5DA12D-29EB-4A43-8AAF-15AA789218F1}" presName="sibTrans" presStyleCnt="0"/>
      <dgm:spPr/>
    </dgm:pt>
    <dgm:pt modelId="{0EFB2463-C6BB-48F1-8C7B-3E98854CF2B1}" type="pres">
      <dgm:prSet presAssocID="{18FCCEF4-DBDD-4286-8E17-99E871BB0B72}" presName="node" presStyleLbl="node1" presStyleIdx="4" presStyleCnt="6">
        <dgm:presLayoutVars>
          <dgm:bulletEnabled val="1"/>
        </dgm:presLayoutVars>
      </dgm:prSet>
      <dgm:spPr>
        <a:prstGeom prst="bevel">
          <a:avLst/>
        </a:prstGeom>
      </dgm:spPr>
    </dgm:pt>
    <dgm:pt modelId="{85A89800-B638-4D6B-8DE4-316C9A63D434}" type="pres">
      <dgm:prSet presAssocID="{0AEFBEE4-AA01-4231-A6C9-71C0DAD80A55}" presName="sibTrans" presStyleCnt="0"/>
      <dgm:spPr/>
    </dgm:pt>
    <dgm:pt modelId="{8F32234C-3015-4A87-951A-291148BCD612}" type="pres">
      <dgm:prSet presAssocID="{AD0C6219-C1D9-46D8-9636-3D776149E304}" presName="node" presStyleLbl="node1" presStyleIdx="5" presStyleCnt="6">
        <dgm:presLayoutVars>
          <dgm:bulletEnabled val="1"/>
        </dgm:presLayoutVars>
      </dgm:prSet>
      <dgm:spPr>
        <a:prstGeom prst="bevel">
          <a:avLst/>
        </a:prstGeom>
      </dgm:spPr>
    </dgm:pt>
  </dgm:ptLst>
  <dgm:cxnLst>
    <dgm:cxn modelId="{05FF141A-2BF4-48D6-ACB0-274B64FE1E92}" type="presOf" srcId="{20E1C321-0DC8-4AD3-AB48-2C9B14088D56}" destId="{DEA07B30-464A-4041-9AEC-56224C9F1B24}" srcOrd="0" destOrd="0" presId="urn:microsoft.com/office/officeart/2005/8/layout/default"/>
    <dgm:cxn modelId="{174F2B20-0C91-4946-A2A1-8135683D582D}" type="presOf" srcId="{AD0C6219-C1D9-46D8-9636-3D776149E304}" destId="{8F32234C-3015-4A87-951A-291148BCD612}" srcOrd="0" destOrd="0" presId="urn:microsoft.com/office/officeart/2005/8/layout/default"/>
    <dgm:cxn modelId="{63354726-41DC-4127-8E5D-83F7264C8867}" srcId="{AA3FBA80-14DB-4463-A7A5-7606D2276E95}" destId="{20E1C321-0DC8-4AD3-AB48-2C9B14088D56}" srcOrd="0" destOrd="0" parTransId="{DA2C1F54-53A5-4477-B0C7-2F269A1803F3}" sibTransId="{514EC2A4-94CF-4CE4-9516-2B4943EF814A}"/>
    <dgm:cxn modelId="{B832902A-257B-4AD3-91BD-14CD0F6D133F}" srcId="{AA3FBA80-14DB-4463-A7A5-7606D2276E95}" destId="{18FCCEF4-DBDD-4286-8E17-99E871BB0B72}" srcOrd="4" destOrd="0" parTransId="{52C59891-9A20-44AB-B51A-9D698BBAF3AA}" sibTransId="{0AEFBEE4-AA01-4231-A6C9-71C0DAD80A55}"/>
    <dgm:cxn modelId="{30464D74-62EA-4276-92BB-E8BD147338EE}" srcId="{AA3FBA80-14DB-4463-A7A5-7606D2276E95}" destId="{3C30F6D4-5282-4E08-B937-635A3C7DE128}" srcOrd="1" destOrd="0" parTransId="{272CAA09-AE77-42C4-9EED-8BA22393FB81}" sibTransId="{13E8D1B0-CB6F-4955-A201-64D16BF1AE92}"/>
    <dgm:cxn modelId="{EC7D4875-8F3E-48CF-A791-CA0D61C3D398}" type="presOf" srcId="{18FCCEF4-DBDD-4286-8E17-99E871BB0B72}" destId="{0EFB2463-C6BB-48F1-8C7B-3E98854CF2B1}" srcOrd="0" destOrd="0" presId="urn:microsoft.com/office/officeart/2005/8/layout/default"/>
    <dgm:cxn modelId="{03AE1058-3BE3-4CAD-A628-8A05D26F0352}" type="presOf" srcId="{3C30F6D4-5282-4E08-B937-635A3C7DE128}" destId="{08D33403-90CB-4B78-8DEA-4381B467CA99}" srcOrd="0" destOrd="0" presId="urn:microsoft.com/office/officeart/2005/8/layout/default"/>
    <dgm:cxn modelId="{CDFFB28A-934B-42A9-AD83-8CD0A748A629}" type="presOf" srcId="{8EF63497-D21D-4274-9F66-A367974C5EC1}" destId="{CAF252D7-38E6-4E01-B089-B887285FA1A4}" srcOrd="0" destOrd="0" presId="urn:microsoft.com/office/officeart/2005/8/layout/default"/>
    <dgm:cxn modelId="{68AF7690-BFB3-4590-845C-43E2303B321A}" srcId="{AA3FBA80-14DB-4463-A7A5-7606D2276E95}" destId="{8EF63497-D21D-4274-9F66-A367974C5EC1}" srcOrd="3" destOrd="0" parTransId="{96C634F6-BFC6-4A3C-BACF-F553649CB1F8}" sibTransId="{3E5DA12D-29EB-4A43-8AAF-15AA789218F1}"/>
    <dgm:cxn modelId="{288B8AA7-8FF7-41C1-B952-D8152A204D90}" srcId="{AA3FBA80-14DB-4463-A7A5-7606D2276E95}" destId="{AD0C6219-C1D9-46D8-9636-3D776149E304}" srcOrd="5" destOrd="0" parTransId="{0A32F36B-E3FF-437C-839B-1F780AA13D83}" sibTransId="{556982B5-5DD5-4787-9701-FE67B8201F46}"/>
    <dgm:cxn modelId="{234FBCB9-4DF5-43C0-9167-2C1370DE74F7}" type="presOf" srcId="{694F00CA-ED29-4E89-9705-3E5810B30A3D}" destId="{D76302D2-3DFF-4780-A91F-2B95F079CA6A}" srcOrd="0" destOrd="0" presId="urn:microsoft.com/office/officeart/2005/8/layout/default"/>
    <dgm:cxn modelId="{15738CD5-74E2-434B-A437-7E8BE8AD604A}" type="presOf" srcId="{AA3FBA80-14DB-4463-A7A5-7606D2276E95}" destId="{A8B8463A-902C-451E-A377-5CCB1BD55445}" srcOrd="0" destOrd="0" presId="urn:microsoft.com/office/officeart/2005/8/layout/default"/>
    <dgm:cxn modelId="{89B20EFA-5FE4-4C71-90C0-9ED5BFCA25AC}" srcId="{AA3FBA80-14DB-4463-A7A5-7606D2276E95}" destId="{694F00CA-ED29-4E89-9705-3E5810B30A3D}" srcOrd="2" destOrd="0" parTransId="{3455980A-91D6-4DE4-8ADE-86664B08EDAA}" sibTransId="{DF9FDBF5-1762-4A8A-9627-90515DC0182E}"/>
    <dgm:cxn modelId="{7CF05DE3-2F95-49B6-B442-649B609357E1}" type="presParOf" srcId="{A8B8463A-902C-451E-A377-5CCB1BD55445}" destId="{DEA07B30-464A-4041-9AEC-56224C9F1B24}" srcOrd="0" destOrd="0" presId="urn:microsoft.com/office/officeart/2005/8/layout/default"/>
    <dgm:cxn modelId="{74DC78E3-8291-496B-9185-26017305371F}" type="presParOf" srcId="{A8B8463A-902C-451E-A377-5CCB1BD55445}" destId="{F7AA5935-BCFC-473A-96D1-6D935630A01C}" srcOrd="1" destOrd="0" presId="urn:microsoft.com/office/officeart/2005/8/layout/default"/>
    <dgm:cxn modelId="{8C3B06BC-B9A2-4EC1-B1A0-A80BEB117C15}" type="presParOf" srcId="{A8B8463A-902C-451E-A377-5CCB1BD55445}" destId="{08D33403-90CB-4B78-8DEA-4381B467CA99}" srcOrd="2" destOrd="0" presId="urn:microsoft.com/office/officeart/2005/8/layout/default"/>
    <dgm:cxn modelId="{0CD8B04D-7D48-498F-B04B-F1AAAA584A36}" type="presParOf" srcId="{A8B8463A-902C-451E-A377-5CCB1BD55445}" destId="{0F02F072-47CF-46C3-8672-ED7564D1851A}" srcOrd="3" destOrd="0" presId="urn:microsoft.com/office/officeart/2005/8/layout/default"/>
    <dgm:cxn modelId="{DA2E8972-8065-4E50-9386-AE1AC74E0DBB}" type="presParOf" srcId="{A8B8463A-902C-451E-A377-5CCB1BD55445}" destId="{D76302D2-3DFF-4780-A91F-2B95F079CA6A}" srcOrd="4" destOrd="0" presId="urn:microsoft.com/office/officeart/2005/8/layout/default"/>
    <dgm:cxn modelId="{22B439B5-709D-41DC-87CC-FC811255AE1C}" type="presParOf" srcId="{A8B8463A-902C-451E-A377-5CCB1BD55445}" destId="{38DB01D8-3D7A-4FA4-A08A-D65979391471}" srcOrd="5" destOrd="0" presId="urn:microsoft.com/office/officeart/2005/8/layout/default"/>
    <dgm:cxn modelId="{56CD5B19-F5EF-4660-BBFC-BD5FCBDD897F}" type="presParOf" srcId="{A8B8463A-902C-451E-A377-5CCB1BD55445}" destId="{CAF252D7-38E6-4E01-B089-B887285FA1A4}" srcOrd="6" destOrd="0" presId="urn:microsoft.com/office/officeart/2005/8/layout/default"/>
    <dgm:cxn modelId="{EE67D437-C2DC-4682-9569-5C7FD8DD26DB}" type="presParOf" srcId="{A8B8463A-902C-451E-A377-5CCB1BD55445}" destId="{72D74585-9726-4F94-AB70-B9131EECBE89}" srcOrd="7" destOrd="0" presId="urn:microsoft.com/office/officeart/2005/8/layout/default"/>
    <dgm:cxn modelId="{BC15BF22-7907-4D7C-9265-181C0CB8634D}" type="presParOf" srcId="{A8B8463A-902C-451E-A377-5CCB1BD55445}" destId="{0EFB2463-C6BB-48F1-8C7B-3E98854CF2B1}" srcOrd="8" destOrd="0" presId="urn:microsoft.com/office/officeart/2005/8/layout/default"/>
    <dgm:cxn modelId="{471F8F1C-5FBA-48E6-9B2C-6F14C4295908}" type="presParOf" srcId="{A8B8463A-902C-451E-A377-5CCB1BD55445}" destId="{85A89800-B638-4D6B-8DE4-316C9A63D434}" srcOrd="9" destOrd="0" presId="urn:microsoft.com/office/officeart/2005/8/layout/default"/>
    <dgm:cxn modelId="{2D5DBFAA-085B-412A-A42E-62DE6E48F1CB}" type="presParOf" srcId="{A8B8463A-902C-451E-A377-5CCB1BD55445}" destId="{8F32234C-3015-4A87-951A-291148BCD61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2BB836-DF01-43D2-914A-211F97F40D4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D719619-13B1-4F60-AE91-CF55067F50FA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bg2"/>
          </a:solidFill>
        </a:ln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GB" sz="1800">
              <a:solidFill>
                <a:srgbClr val="000000"/>
              </a:solidFill>
              <a:latin typeface="FS Clerkenwell"/>
              <a:ea typeface="Calibri" panose="020F0502020204030204" pitchFamily="34" charset="0"/>
              <a:cs typeface="Calibri"/>
            </a:rPr>
            <a:t>F</a:t>
          </a:r>
          <a:r>
            <a:rPr lang="en-GB" sz="1800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  <a:cs typeface="Calibri"/>
            </a:rPr>
            <a:t>ix the ‘leaky pipeline’ of impact evidence so that research and evaluation can explore short, medium and particularly long term outcomes of interventions.</a:t>
          </a:r>
          <a:endParaRPr lang="en-GB" sz="1800">
            <a:latin typeface="FS Clerkenwell"/>
            <a:cs typeface="Calibri"/>
          </a:endParaRPr>
        </a:p>
      </dgm:t>
    </dgm:pt>
    <dgm:pt modelId="{7E9DEFFF-9B52-46BF-8E5E-63F490467D5F}" type="parTrans" cxnId="{1DF0B29E-5A10-4BCF-ADFD-FE5E33FC2CFB}">
      <dgm:prSet/>
      <dgm:spPr/>
      <dgm:t>
        <a:bodyPr/>
        <a:lstStyle/>
        <a:p>
          <a:endParaRPr lang="en-GB"/>
        </a:p>
      </dgm:t>
    </dgm:pt>
    <dgm:pt modelId="{4C6E8CC8-8CF7-4788-86AB-F07269BC4E63}" type="sibTrans" cxnId="{1DF0B29E-5A10-4BCF-ADFD-FE5E33FC2CFB}">
      <dgm:prSet/>
      <dgm:spPr/>
      <dgm:t>
        <a:bodyPr/>
        <a:lstStyle/>
        <a:p>
          <a:endParaRPr lang="en-GB"/>
        </a:p>
      </dgm:t>
    </dgm:pt>
    <dgm:pt modelId="{B7E7B21F-8957-4CDC-9737-4A2D7902975F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544587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b="1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</a:rPr>
            <a:t>Practitioners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>
            <a:latin typeface="FS Clerkenwell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>
              <a:effectLst/>
              <a:latin typeface="FS Clerkenwell"/>
            </a:rPr>
            <a:t> </a:t>
          </a:r>
          <a:endParaRPr lang="en-GB">
            <a:latin typeface="FS Clerkenwell"/>
          </a:endParaRPr>
        </a:p>
      </dgm:t>
    </dgm:pt>
    <dgm:pt modelId="{0A694160-9286-40BE-B659-771AEC402FE1}" type="parTrans" cxnId="{84B60822-EC03-4770-99F3-ECE72C003EB7}">
      <dgm:prSet/>
      <dgm:spPr/>
      <dgm:t>
        <a:bodyPr/>
        <a:lstStyle/>
        <a:p>
          <a:endParaRPr lang="en-GB"/>
        </a:p>
      </dgm:t>
    </dgm:pt>
    <dgm:pt modelId="{2B4F64B5-99D6-45AE-B7D9-584FF464E405}" type="sibTrans" cxnId="{84B60822-EC03-4770-99F3-ECE72C003EB7}">
      <dgm:prSet/>
      <dgm:spPr/>
      <dgm:t>
        <a:bodyPr/>
        <a:lstStyle/>
        <a:p>
          <a:endParaRPr lang="en-GB"/>
        </a:p>
      </dgm:t>
    </dgm:pt>
    <dgm:pt modelId="{6E4779E6-B6EE-45BA-B959-62111263927A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b="1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</a:rPr>
            <a:t>Researchers &amp; Funders</a:t>
          </a:r>
        </a:p>
        <a:p>
          <a:pPr defTabSz="622300">
            <a:spcBef>
              <a:spcPct val="0"/>
            </a:spcBef>
            <a:spcAft>
              <a:spcPct val="35000"/>
            </a:spcAft>
          </a:pPr>
          <a:endParaRPr lang="en-GB">
            <a:latin typeface="FS Clerkenwell"/>
          </a:endParaRPr>
        </a:p>
      </dgm:t>
    </dgm:pt>
    <dgm:pt modelId="{B0B7C523-1743-405C-A446-06036F3282BB}" type="parTrans" cxnId="{12C49B59-C625-4FBF-8221-D659DD16029F}">
      <dgm:prSet/>
      <dgm:spPr/>
      <dgm:t>
        <a:bodyPr/>
        <a:lstStyle/>
        <a:p>
          <a:endParaRPr lang="en-GB"/>
        </a:p>
      </dgm:t>
    </dgm:pt>
    <dgm:pt modelId="{CCC190A9-2843-4D0A-B2D7-3504448B2302}" type="sibTrans" cxnId="{12C49B59-C625-4FBF-8221-D659DD16029F}">
      <dgm:prSet/>
      <dgm:spPr/>
      <dgm:t>
        <a:bodyPr/>
        <a:lstStyle/>
        <a:p>
          <a:endParaRPr lang="en-GB"/>
        </a:p>
      </dgm:t>
    </dgm:pt>
    <dgm:pt modelId="{834A7918-8D1E-4C00-B308-E073D310D22B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544587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b="1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</a:rPr>
            <a:t>Institutions </a:t>
          </a:r>
        </a:p>
        <a:p>
          <a:pPr defTabSz="488950">
            <a:spcBef>
              <a:spcPct val="0"/>
            </a:spcBef>
            <a:spcAft>
              <a:spcPct val="35000"/>
            </a:spcAft>
          </a:pPr>
          <a:endParaRPr lang="en-GB">
            <a:latin typeface="FS Clerkenwell"/>
          </a:endParaRPr>
        </a:p>
      </dgm:t>
    </dgm:pt>
    <dgm:pt modelId="{03275B97-0E49-46B0-B682-348872C59D69}" type="parTrans" cxnId="{25B2435A-5294-4A38-AA6C-0740F6E301FB}">
      <dgm:prSet/>
      <dgm:spPr/>
      <dgm:t>
        <a:bodyPr/>
        <a:lstStyle/>
        <a:p>
          <a:endParaRPr lang="en-GB"/>
        </a:p>
      </dgm:t>
    </dgm:pt>
    <dgm:pt modelId="{F773FB9B-3E0D-4CED-AC6A-90BAE8AC52B7}" type="sibTrans" cxnId="{25B2435A-5294-4A38-AA6C-0740F6E301FB}">
      <dgm:prSet/>
      <dgm:spPr/>
      <dgm:t>
        <a:bodyPr/>
        <a:lstStyle/>
        <a:p>
          <a:endParaRPr lang="en-GB"/>
        </a:p>
      </dgm:t>
    </dgm:pt>
    <dgm:pt modelId="{1842B45B-9423-4675-88DA-75E04B541EBF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544587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b="1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</a:rPr>
            <a:t>Higher education sector </a:t>
          </a:r>
        </a:p>
        <a:p>
          <a:pPr defTabSz="488950">
            <a:spcBef>
              <a:spcPct val="0"/>
            </a:spcBef>
            <a:spcAft>
              <a:spcPct val="35000"/>
            </a:spcAft>
          </a:pPr>
          <a:endParaRPr lang="en-GB" sz="1100"/>
        </a:p>
      </dgm:t>
    </dgm:pt>
    <dgm:pt modelId="{17065F35-6265-4C51-BBB5-A7DB80371A68}" type="parTrans" cxnId="{2538793F-5581-4025-B119-5322762FA69A}">
      <dgm:prSet/>
      <dgm:spPr/>
      <dgm:t>
        <a:bodyPr/>
        <a:lstStyle/>
        <a:p>
          <a:endParaRPr lang="en-GB"/>
        </a:p>
      </dgm:t>
    </dgm:pt>
    <dgm:pt modelId="{A8286C0E-C6E1-4F9B-B9AE-469CA81615C8}" type="sibTrans" cxnId="{2538793F-5581-4025-B119-5322762FA69A}">
      <dgm:prSet/>
      <dgm:spPr/>
      <dgm:t>
        <a:bodyPr/>
        <a:lstStyle/>
        <a:p>
          <a:endParaRPr lang="en-GB"/>
        </a:p>
      </dgm:t>
    </dgm:pt>
    <dgm:pt modelId="{F441AA4D-C414-4E07-8114-6557A01C76A1}" type="pres">
      <dgm:prSet presAssocID="{612BB836-DF01-43D2-914A-211F97F40D49}" presName="composite" presStyleCnt="0">
        <dgm:presLayoutVars>
          <dgm:chMax val="1"/>
          <dgm:dir/>
          <dgm:resizeHandles val="exact"/>
        </dgm:presLayoutVars>
      </dgm:prSet>
      <dgm:spPr/>
    </dgm:pt>
    <dgm:pt modelId="{003CD668-4AE0-4365-8CCE-922D072608D0}" type="pres">
      <dgm:prSet presAssocID="{DD719619-13B1-4F60-AE91-CF55067F50FA}" presName="roof" presStyleLbl="dkBgShp" presStyleIdx="0" presStyleCnt="2"/>
      <dgm:spPr/>
    </dgm:pt>
    <dgm:pt modelId="{189906DF-43F2-41A4-8131-8C1E80386225}" type="pres">
      <dgm:prSet presAssocID="{DD719619-13B1-4F60-AE91-CF55067F50FA}" presName="pillars" presStyleCnt="0"/>
      <dgm:spPr/>
    </dgm:pt>
    <dgm:pt modelId="{628FB741-5351-4BE6-8CA6-9035102DFF7B}" type="pres">
      <dgm:prSet presAssocID="{DD719619-13B1-4F60-AE91-CF55067F50FA}" presName="pillar1" presStyleLbl="node1" presStyleIdx="0" presStyleCnt="4" custScaleY="115167">
        <dgm:presLayoutVars>
          <dgm:bulletEnabled val="1"/>
        </dgm:presLayoutVars>
      </dgm:prSet>
      <dgm:spPr/>
    </dgm:pt>
    <dgm:pt modelId="{4A79BF02-B505-4A87-A9CC-824AC70C08E3}" type="pres">
      <dgm:prSet presAssocID="{6E4779E6-B6EE-45BA-B959-62111263927A}" presName="pillarX" presStyleLbl="node1" presStyleIdx="1" presStyleCnt="4" custScaleY="115167">
        <dgm:presLayoutVars>
          <dgm:bulletEnabled val="1"/>
        </dgm:presLayoutVars>
      </dgm:prSet>
      <dgm:spPr/>
    </dgm:pt>
    <dgm:pt modelId="{EE28452C-E5A3-441C-9A74-F3388B1CBDB8}" type="pres">
      <dgm:prSet presAssocID="{834A7918-8D1E-4C00-B308-E073D310D22B}" presName="pillarX" presStyleLbl="node1" presStyleIdx="2" presStyleCnt="4" custScaleY="114428">
        <dgm:presLayoutVars>
          <dgm:bulletEnabled val="1"/>
        </dgm:presLayoutVars>
      </dgm:prSet>
      <dgm:spPr/>
    </dgm:pt>
    <dgm:pt modelId="{B82567B7-FDA3-4D87-AA3A-E2DE25576207}" type="pres">
      <dgm:prSet presAssocID="{1842B45B-9423-4675-88DA-75E04B541EBF}" presName="pillarX" presStyleLbl="node1" presStyleIdx="3" presStyleCnt="4" custScaleY="114428">
        <dgm:presLayoutVars>
          <dgm:bulletEnabled val="1"/>
        </dgm:presLayoutVars>
      </dgm:prSet>
      <dgm:spPr/>
    </dgm:pt>
    <dgm:pt modelId="{75573919-14B1-41FD-A843-E70E5B252DAA}" type="pres">
      <dgm:prSet presAssocID="{DD719619-13B1-4F60-AE91-CF55067F50FA}" presName="base" presStyleLbl="dkBgShp" presStyleIdx="1" presStyleCnt="2" custFlipVert="1"/>
      <dgm:spPr>
        <a:solidFill>
          <a:schemeClr val="bg2">
            <a:lumMod val="75000"/>
          </a:schemeClr>
        </a:solidFill>
      </dgm:spPr>
    </dgm:pt>
  </dgm:ptLst>
  <dgm:cxnLst>
    <dgm:cxn modelId="{84B60822-EC03-4770-99F3-ECE72C003EB7}" srcId="{DD719619-13B1-4F60-AE91-CF55067F50FA}" destId="{B7E7B21F-8957-4CDC-9737-4A2D7902975F}" srcOrd="0" destOrd="0" parTransId="{0A694160-9286-40BE-B659-771AEC402FE1}" sibTransId="{2B4F64B5-99D6-45AE-B7D9-584FF464E405}"/>
    <dgm:cxn modelId="{2538793F-5581-4025-B119-5322762FA69A}" srcId="{DD719619-13B1-4F60-AE91-CF55067F50FA}" destId="{1842B45B-9423-4675-88DA-75E04B541EBF}" srcOrd="3" destOrd="0" parTransId="{17065F35-6265-4C51-BBB5-A7DB80371A68}" sibTransId="{A8286C0E-C6E1-4F9B-B9AE-469CA81615C8}"/>
    <dgm:cxn modelId="{0AFBA641-D433-4A1E-A77D-474068922AE5}" type="presOf" srcId="{B7E7B21F-8957-4CDC-9737-4A2D7902975F}" destId="{628FB741-5351-4BE6-8CA6-9035102DFF7B}" srcOrd="0" destOrd="0" presId="urn:microsoft.com/office/officeart/2005/8/layout/hList3"/>
    <dgm:cxn modelId="{12C49B59-C625-4FBF-8221-D659DD16029F}" srcId="{DD719619-13B1-4F60-AE91-CF55067F50FA}" destId="{6E4779E6-B6EE-45BA-B959-62111263927A}" srcOrd="1" destOrd="0" parTransId="{B0B7C523-1743-405C-A446-06036F3282BB}" sibTransId="{CCC190A9-2843-4D0A-B2D7-3504448B2302}"/>
    <dgm:cxn modelId="{25B2435A-5294-4A38-AA6C-0740F6E301FB}" srcId="{DD719619-13B1-4F60-AE91-CF55067F50FA}" destId="{834A7918-8D1E-4C00-B308-E073D310D22B}" srcOrd="2" destOrd="0" parTransId="{03275B97-0E49-46B0-B682-348872C59D69}" sibTransId="{F773FB9B-3E0D-4CED-AC6A-90BAE8AC52B7}"/>
    <dgm:cxn modelId="{22788699-67B1-4522-8030-261A124DFBFE}" type="presOf" srcId="{6E4779E6-B6EE-45BA-B959-62111263927A}" destId="{4A79BF02-B505-4A87-A9CC-824AC70C08E3}" srcOrd="0" destOrd="0" presId="urn:microsoft.com/office/officeart/2005/8/layout/hList3"/>
    <dgm:cxn modelId="{1DF0B29E-5A10-4BCF-ADFD-FE5E33FC2CFB}" srcId="{612BB836-DF01-43D2-914A-211F97F40D49}" destId="{DD719619-13B1-4F60-AE91-CF55067F50FA}" srcOrd="0" destOrd="0" parTransId="{7E9DEFFF-9B52-46BF-8E5E-63F490467D5F}" sibTransId="{4C6E8CC8-8CF7-4788-86AB-F07269BC4E63}"/>
    <dgm:cxn modelId="{8ECE83CD-5E04-4FA4-A3A2-F29F3ADE749F}" type="presOf" srcId="{1842B45B-9423-4675-88DA-75E04B541EBF}" destId="{B82567B7-FDA3-4D87-AA3A-E2DE25576207}" srcOrd="0" destOrd="0" presId="urn:microsoft.com/office/officeart/2005/8/layout/hList3"/>
    <dgm:cxn modelId="{66C5C8E1-4519-48CE-B2E6-25FB4AC9D750}" type="presOf" srcId="{612BB836-DF01-43D2-914A-211F97F40D49}" destId="{F441AA4D-C414-4E07-8114-6557A01C76A1}" srcOrd="0" destOrd="0" presId="urn:microsoft.com/office/officeart/2005/8/layout/hList3"/>
    <dgm:cxn modelId="{DC46B3E8-1191-4252-A507-8AD95E1C6CA9}" type="presOf" srcId="{DD719619-13B1-4F60-AE91-CF55067F50FA}" destId="{003CD668-4AE0-4365-8CCE-922D072608D0}" srcOrd="0" destOrd="0" presId="urn:microsoft.com/office/officeart/2005/8/layout/hList3"/>
    <dgm:cxn modelId="{D7C2AFED-5DEB-46E8-A9D9-BD1C73B0161A}" type="presOf" srcId="{834A7918-8D1E-4C00-B308-E073D310D22B}" destId="{EE28452C-E5A3-441C-9A74-F3388B1CBDB8}" srcOrd="0" destOrd="0" presId="urn:microsoft.com/office/officeart/2005/8/layout/hList3"/>
    <dgm:cxn modelId="{D3156B4F-70D9-4D0B-ADF4-D26E47C6BCDF}" type="presParOf" srcId="{F441AA4D-C414-4E07-8114-6557A01C76A1}" destId="{003CD668-4AE0-4365-8CCE-922D072608D0}" srcOrd="0" destOrd="0" presId="urn:microsoft.com/office/officeart/2005/8/layout/hList3"/>
    <dgm:cxn modelId="{779D7396-B2C2-46DD-BD9D-F0218DD293D9}" type="presParOf" srcId="{F441AA4D-C414-4E07-8114-6557A01C76A1}" destId="{189906DF-43F2-41A4-8131-8C1E80386225}" srcOrd="1" destOrd="0" presId="urn:microsoft.com/office/officeart/2005/8/layout/hList3"/>
    <dgm:cxn modelId="{386B7C10-F321-4D88-965C-CBFDD09792B1}" type="presParOf" srcId="{189906DF-43F2-41A4-8131-8C1E80386225}" destId="{628FB741-5351-4BE6-8CA6-9035102DFF7B}" srcOrd="0" destOrd="0" presId="urn:microsoft.com/office/officeart/2005/8/layout/hList3"/>
    <dgm:cxn modelId="{F24EBE38-9E65-4850-BE3C-AEFA6AAB3934}" type="presParOf" srcId="{189906DF-43F2-41A4-8131-8C1E80386225}" destId="{4A79BF02-B505-4A87-A9CC-824AC70C08E3}" srcOrd="1" destOrd="0" presId="urn:microsoft.com/office/officeart/2005/8/layout/hList3"/>
    <dgm:cxn modelId="{B7DDF7AE-A541-4A9E-B1D8-D6AAF62B323A}" type="presParOf" srcId="{189906DF-43F2-41A4-8131-8C1E80386225}" destId="{EE28452C-E5A3-441C-9A74-F3388B1CBDB8}" srcOrd="2" destOrd="0" presId="urn:microsoft.com/office/officeart/2005/8/layout/hList3"/>
    <dgm:cxn modelId="{FA545120-50E0-40B0-B5CB-8D0F2EEA85F2}" type="presParOf" srcId="{189906DF-43F2-41A4-8131-8C1E80386225}" destId="{B82567B7-FDA3-4D87-AA3A-E2DE25576207}" srcOrd="3" destOrd="0" presId="urn:microsoft.com/office/officeart/2005/8/layout/hList3"/>
    <dgm:cxn modelId="{B2DA5A57-F305-4B47-841B-A971B31C3613}" type="presParOf" srcId="{F441AA4D-C414-4E07-8114-6557A01C76A1}" destId="{75573919-14B1-41FD-A843-E70E5B252DAA}" srcOrd="2" destOrd="0" presId="urn:microsoft.com/office/officeart/2005/8/layout/hList3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07B30-464A-4041-9AEC-56224C9F1B24}">
      <dsp:nvSpPr>
        <dsp:cNvPr id="0" name=""/>
        <dsp:cNvSpPr/>
      </dsp:nvSpPr>
      <dsp:spPr>
        <a:xfrm>
          <a:off x="0" y="27513"/>
          <a:ext cx="2464593" cy="1478756"/>
        </a:xfrm>
        <a:prstGeom prst="bevel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latin typeface="FS Clerkenwell"/>
            </a:rPr>
            <a:t>Early interventions</a:t>
          </a:r>
        </a:p>
      </dsp:txBody>
      <dsp:txXfrm>
        <a:off x="184845" y="212358"/>
        <a:ext cx="2094904" cy="1109067"/>
      </dsp:txXfrm>
    </dsp:sp>
    <dsp:sp modelId="{08D33403-90CB-4B78-8DEA-4381B467CA99}">
      <dsp:nvSpPr>
        <dsp:cNvPr id="0" name=""/>
        <dsp:cNvSpPr/>
      </dsp:nvSpPr>
      <dsp:spPr>
        <a:xfrm>
          <a:off x="5422106" y="27513"/>
          <a:ext cx="2464593" cy="1478756"/>
        </a:xfrm>
        <a:prstGeom prst="bevel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latin typeface="FS Clerkenwell"/>
            </a:rPr>
            <a:t>Curriculum aligned</a:t>
          </a:r>
        </a:p>
      </dsp:txBody>
      <dsp:txXfrm>
        <a:off x="5606951" y="212358"/>
        <a:ext cx="2094904" cy="1109067"/>
      </dsp:txXfrm>
    </dsp:sp>
    <dsp:sp modelId="{D76302D2-3DFF-4780-A91F-2B95F079CA6A}">
      <dsp:nvSpPr>
        <dsp:cNvPr id="0" name=""/>
        <dsp:cNvSpPr/>
      </dsp:nvSpPr>
      <dsp:spPr>
        <a:xfrm>
          <a:off x="2711053" y="27513"/>
          <a:ext cx="2464593" cy="1478756"/>
        </a:xfrm>
        <a:prstGeom prst="bevel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latin typeface="FS Clerkenwell"/>
            </a:rPr>
            <a:t>Financial aid</a:t>
          </a:r>
        </a:p>
      </dsp:txBody>
      <dsp:txXfrm>
        <a:off x="2895898" y="212358"/>
        <a:ext cx="2094904" cy="1109067"/>
      </dsp:txXfrm>
    </dsp:sp>
    <dsp:sp modelId="{CAF252D7-38E6-4E01-B089-B887285FA1A4}">
      <dsp:nvSpPr>
        <dsp:cNvPr id="0" name=""/>
        <dsp:cNvSpPr/>
      </dsp:nvSpPr>
      <dsp:spPr>
        <a:xfrm>
          <a:off x="0" y="1756041"/>
          <a:ext cx="2464593" cy="1478756"/>
        </a:xfrm>
        <a:prstGeom prst="bevel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latin typeface="FS Clerkenwell"/>
            </a:rPr>
            <a:t>Extra Curricular</a:t>
          </a:r>
        </a:p>
      </dsp:txBody>
      <dsp:txXfrm>
        <a:off x="184845" y="1940886"/>
        <a:ext cx="2094904" cy="1109067"/>
      </dsp:txXfrm>
    </dsp:sp>
    <dsp:sp modelId="{0EFB2463-C6BB-48F1-8C7B-3E98854CF2B1}">
      <dsp:nvSpPr>
        <dsp:cNvPr id="0" name=""/>
        <dsp:cNvSpPr/>
      </dsp:nvSpPr>
      <dsp:spPr>
        <a:xfrm>
          <a:off x="2711053" y="1754385"/>
          <a:ext cx="2464593" cy="1478756"/>
        </a:xfrm>
        <a:prstGeom prst="bevel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latin typeface="FS Clerkenwell"/>
            </a:rPr>
            <a:t>Personal support and guidance</a:t>
          </a:r>
        </a:p>
      </dsp:txBody>
      <dsp:txXfrm>
        <a:off x="2895898" y="1939230"/>
        <a:ext cx="2094904" cy="1109067"/>
      </dsp:txXfrm>
    </dsp:sp>
    <dsp:sp modelId="{8F32234C-3015-4A87-951A-291148BCD612}">
      <dsp:nvSpPr>
        <dsp:cNvPr id="0" name=""/>
        <dsp:cNvSpPr/>
      </dsp:nvSpPr>
      <dsp:spPr>
        <a:xfrm>
          <a:off x="5422106" y="1754385"/>
          <a:ext cx="2464593" cy="1478756"/>
        </a:xfrm>
        <a:prstGeom prst="bevel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  <a:latin typeface="FS Clerkenwell"/>
            </a:rPr>
            <a:t>Learner analytics</a:t>
          </a:r>
        </a:p>
      </dsp:txBody>
      <dsp:txXfrm>
        <a:off x="5606951" y="1939230"/>
        <a:ext cx="2094904" cy="1109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CD668-4AE0-4365-8CCE-922D072608D0}">
      <dsp:nvSpPr>
        <dsp:cNvPr id="0" name=""/>
        <dsp:cNvSpPr/>
      </dsp:nvSpPr>
      <dsp:spPr>
        <a:xfrm>
          <a:off x="0" y="0"/>
          <a:ext cx="8229600" cy="97128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GB" sz="1800" kern="1200">
              <a:solidFill>
                <a:srgbClr val="000000"/>
              </a:solidFill>
              <a:latin typeface="FS Clerkenwell"/>
              <a:ea typeface="Calibri" panose="020F0502020204030204" pitchFamily="34" charset="0"/>
              <a:cs typeface="Calibri"/>
            </a:rPr>
            <a:t>F</a:t>
          </a:r>
          <a:r>
            <a:rPr lang="en-GB" sz="1800" kern="1200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  <a:cs typeface="Calibri"/>
            </a:rPr>
            <a:t>ix the ‘leaky pipeline’ of impact evidence so that research and evaluation can explore short, medium and particularly long term outcomes of interventions.</a:t>
          </a:r>
          <a:endParaRPr lang="en-GB" sz="1800" kern="1200">
            <a:latin typeface="FS Clerkenwell"/>
            <a:cs typeface="Calibri"/>
          </a:endParaRPr>
        </a:p>
      </dsp:txBody>
      <dsp:txXfrm>
        <a:off x="0" y="0"/>
        <a:ext cx="8229600" cy="971281"/>
      </dsp:txXfrm>
    </dsp:sp>
    <dsp:sp modelId="{628FB741-5351-4BE6-8CA6-9035102DFF7B}">
      <dsp:nvSpPr>
        <dsp:cNvPr id="0" name=""/>
        <dsp:cNvSpPr/>
      </dsp:nvSpPr>
      <dsp:spPr>
        <a:xfrm>
          <a:off x="0" y="816601"/>
          <a:ext cx="2057399" cy="2349050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544587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b="1" kern="1200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</a:rPr>
            <a:t>Practitioners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kern="1200">
            <a:latin typeface="FS Clerkenwell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kern="1200">
              <a:effectLst/>
              <a:latin typeface="FS Clerkenwell"/>
            </a:rPr>
            <a:t> </a:t>
          </a:r>
          <a:endParaRPr lang="en-GB" kern="1200">
            <a:latin typeface="FS Clerkenwell"/>
          </a:endParaRPr>
        </a:p>
      </dsp:txBody>
      <dsp:txXfrm>
        <a:off x="0" y="816601"/>
        <a:ext cx="2057399" cy="2349050"/>
      </dsp:txXfrm>
    </dsp:sp>
    <dsp:sp modelId="{4A79BF02-B505-4A87-A9CC-824AC70C08E3}">
      <dsp:nvSpPr>
        <dsp:cNvPr id="0" name=""/>
        <dsp:cNvSpPr/>
      </dsp:nvSpPr>
      <dsp:spPr>
        <a:xfrm>
          <a:off x="2057400" y="816601"/>
          <a:ext cx="2057399" cy="234905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b="1" kern="1200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</a:rPr>
            <a:t>Researchers &amp; Funders</a:t>
          </a:r>
        </a:p>
        <a:p>
          <a:pPr algn="ctr" defTabSz="622300">
            <a:spcBef>
              <a:spcPct val="0"/>
            </a:spcBef>
            <a:spcAft>
              <a:spcPct val="35000"/>
            </a:spcAft>
            <a:buNone/>
          </a:pPr>
          <a:endParaRPr lang="en-GB" kern="1200">
            <a:latin typeface="FS Clerkenwell"/>
          </a:endParaRPr>
        </a:p>
      </dsp:txBody>
      <dsp:txXfrm>
        <a:off x="2057400" y="816601"/>
        <a:ext cx="2057399" cy="2349050"/>
      </dsp:txXfrm>
    </dsp:sp>
    <dsp:sp modelId="{EE28452C-E5A3-441C-9A74-F3388B1CBDB8}">
      <dsp:nvSpPr>
        <dsp:cNvPr id="0" name=""/>
        <dsp:cNvSpPr/>
      </dsp:nvSpPr>
      <dsp:spPr>
        <a:xfrm>
          <a:off x="4114800" y="824137"/>
          <a:ext cx="2057399" cy="2333977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544587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b="1" kern="1200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</a:rPr>
            <a:t>Institutions </a:t>
          </a:r>
        </a:p>
        <a:p>
          <a:pPr algn="ctr" defTabSz="488950">
            <a:spcBef>
              <a:spcPct val="0"/>
            </a:spcBef>
            <a:spcAft>
              <a:spcPct val="35000"/>
            </a:spcAft>
            <a:buNone/>
          </a:pPr>
          <a:endParaRPr lang="en-GB" kern="1200">
            <a:latin typeface="FS Clerkenwell"/>
          </a:endParaRPr>
        </a:p>
      </dsp:txBody>
      <dsp:txXfrm>
        <a:off x="4114800" y="824137"/>
        <a:ext cx="2057399" cy="2333977"/>
      </dsp:txXfrm>
    </dsp:sp>
    <dsp:sp modelId="{B82567B7-FDA3-4D87-AA3A-E2DE25576207}">
      <dsp:nvSpPr>
        <dsp:cNvPr id="0" name=""/>
        <dsp:cNvSpPr/>
      </dsp:nvSpPr>
      <dsp:spPr>
        <a:xfrm>
          <a:off x="6172199" y="824137"/>
          <a:ext cx="2057399" cy="2333977"/>
        </a:xfrm>
        <a:prstGeom prst="rect">
          <a:avLst/>
        </a:prstGeom>
        <a:solidFill>
          <a:schemeClr val="lt1"/>
        </a:solidFill>
        <a:ln w="12700" cap="flat" cmpd="sng" algn="ctr">
          <a:solidFill>
            <a:srgbClr val="544587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600" b="1" kern="1200">
            <a:solidFill>
              <a:srgbClr val="000000"/>
            </a:solidFill>
            <a:effectLst/>
            <a:latin typeface="FS Clerkenwell"/>
            <a:ea typeface="Calibri" panose="020F0502020204030204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b="1" kern="1200">
              <a:solidFill>
                <a:srgbClr val="000000"/>
              </a:solidFill>
              <a:effectLst/>
              <a:latin typeface="FS Clerkenwell"/>
              <a:ea typeface="Calibri" panose="020F0502020204030204" pitchFamily="34" charset="0"/>
            </a:rPr>
            <a:t>Higher education sector </a:t>
          </a:r>
        </a:p>
        <a:p>
          <a:pPr algn="ctr" defTabSz="488950"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6172199" y="824137"/>
        <a:ext cx="2057399" cy="2333977"/>
      </dsp:txXfrm>
    </dsp:sp>
    <dsp:sp modelId="{75573919-14B1-41FD-A843-E70E5B252DAA}">
      <dsp:nvSpPr>
        <dsp:cNvPr id="0" name=""/>
        <dsp:cNvSpPr/>
      </dsp:nvSpPr>
      <dsp:spPr>
        <a:xfrm flipV="1">
          <a:off x="0" y="3010971"/>
          <a:ext cx="8229600" cy="2266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E1094-75F3-5840-8920-42DDDEE6F4D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95F25-09BD-9548-839F-C6968BE22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5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B903F-91B5-462A-B41C-026635FB4E4C}" type="datetimeFigureOut">
              <a:rPr lang="en-GB" smtClean="0"/>
              <a:t>15/03/2022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0BB92-B9FB-4EE6-8BE9-D497002535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93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229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770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387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001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595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799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979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19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584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50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105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178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668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987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142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b="1" dirty="0">
              <a:latin typeface="Arial"/>
              <a:ea typeface="SimSun"/>
              <a:cs typeface="Arial"/>
            </a:endParaRPr>
          </a:p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20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674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528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88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A0E1C5-D565-4B50-95CC-66C8707AE1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61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61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740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0BB92-B9FB-4EE6-8BE9-D497002535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48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6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7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7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93279" y="1399408"/>
            <a:ext cx="7007788" cy="1477142"/>
          </a:xfrm>
          <a:prstGeom prst="rect">
            <a:avLst/>
          </a:prstGeom>
        </p:spPr>
        <p:txBody>
          <a:bodyPr rtlCol="0" anchor="t" anchorCtr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93743" y="3577859"/>
            <a:ext cx="7007225" cy="330181"/>
          </a:xfrm>
        </p:spPr>
        <p:txBody>
          <a:bodyPr anchor="b" anchorCtr="0"/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0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Te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C7C5F3-E7D5-7E44-8192-B93403F05D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5654" y="1399408"/>
            <a:ext cx="8221146" cy="1172342"/>
          </a:xfrm>
          <a:prstGeom prst="rect">
            <a:avLst/>
          </a:prstGeom>
        </p:spPr>
        <p:txBody>
          <a:bodyPr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6042" y="3975206"/>
            <a:ext cx="8220758" cy="330181"/>
          </a:xfrm>
        </p:spPr>
        <p:txBody>
          <a:bodyPr anchor="b" anchorCtr="0"/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473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urp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10114"/>
            <a:ext cx="2133600" cy="273844"/>
          </a:xfrm>
        </p:spPr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C7C5F3-E7D5-7E44-8192-B93403F05D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5654" y="1399408"/>
            <a:ext cx="8221146" cy="1172342"/>
          </a:xfrm>
          <a:prstGeom prst="rect">
            <a:avLst/>
          </a:prstGeom>
        </p:spPr>
        <p:txBody>
          <a:bodyPr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6042" y="3975206"/>
            <a:ext cx="8220758" cy="330181"/>
          </a:xfrm>
        </p:spPr>
        <p:txBody>
          <a:bodyPr anchor="b" anchorCtr="0"/>
          <a:lstStyle>
            <a:lvl1pPr marL="0" indent="0">
              <a:buNone/>
              <a:defRPr sz="2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4545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C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324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3015-5CFC-4E45-BCD9-26AFC4CF5B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>
                <a:solidFill>
                  <a:schemeClr val="tx1"/>
                </a:solidFill>
                <a:latin typeface="FS Clerkenwell" panose="02000503020000020004" pitchFamily="50" charset="0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D7C59A-E123-425A-A0E9-E1CF848E68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546998"/>
          </a:xfrm>
        </p:spPr>
        <p:txBody>
          <a:bodyPr>
            <a:normAutofit/>
          </a:bodyPr>
          <a:lstStyle>
            <a:lvl1pPr marL="0" indent="0" algn="ctr">
              <a:buNone/>
              <a:defRPr sz="2700" b="1">
                <a:solidFill>
                  <a:schemeClr val="bg1"/>
                </a:solidFill>
                <a:latin typeface="FS Clerkenwell Light" panose="02000306080000020004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4E5C2E8-61C0-4178-A31C-D15B4465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2" y="253234"/>
            <a:ext cx="1916828" cy="36501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389AC3-1F85-423C-8A97-4ED99B8EBD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317582"/>
            <a:ext cx="6858000" cy="32731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Institution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DB5271B-D4BE-4A7F-9EBD-CD208CAA4D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3656013"/>
            <a:ext cx="6858000" cy="32731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Team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9CAB36E-A729-40F9-9165-0D90D97212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9166" y="4324100"/>
            <a:ext cx="6858000" cy="32731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Name (Job Role)</a:t>
            </a:r>
          </a:p>
        </p:txBody>
      </p:sp>
    </p:spTree>
    <p:extLst>
      <p:ext uri="{BB962C8B-B14F-4D97-AF65-F5344CB8AC3E}">
        <p14:creationId xmlns:p14="http://schemas.microsoft.com/office/powerpoint/2010/main" val="205045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2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59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93279" y="1399408"/>
            <a:ext cx="7007788" cy="1172342"/>
          </a:xfrm>
          <a:prstGeom prst="rect">
            <a:avLst/>
          </a:prstGeom>
        </p:spPr>
        <p:txBody>
          <a:bodyPr rtlCol="0" anchor="t" anchorCtr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93741" y="3742949"/>
            <a:ext cx="7007225" cy="330181"/>
          </a:xfrm>
        </p:spPr>
        <p:txBody>
          <a:bodyPr anchor="b" anchorCtr="0"/>
          <a:lstStyle>
            <a:lvl1pPr marL="0" indent="0">
              <a:buNone/>
              <a:defRPr sz="1650" b="0">
                <a:latin typeface="+mj-lt"/>
              </a:defRPr>
            </a:lvl1pPr>
            <a:lvl2pPr marL="342900" indent="0">
              <a:buNone/>
              <a:defRPr sz="1650"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10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2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Te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C7C5F3-E7D5-7E44-8192-B93403F05D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5654" y="1399408"/>
            <a:ext cx="8221146" cy="1172342"/>
          </a:xfrm>
          <a:prstGeom prst="rect">
            <a:avLst/>
          </a:prstGeom>
        </p:spPr>
        <p:txBody>
          <a:bodyPr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6042" y="3975205"/>
            <a:ext cx="8220758" cy="330181"/>
          </a:xfrm>
        </p:spPr>
        <p:txBody>
          <a:bodyPr anchor="b" anchorCtr="0"/>
          <a:lstStyle>
            <a:lvl1pPr marL="0" indent="0">
              <a:buNone/>
              <a:defRPr sz="165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650"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049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urp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</p:spPr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C7C5F3-E7D5-7E44-8192-B93403F05D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5654" y="1399408"/>
            <a:ext cx="8221146" cy="1172342"/>
          </a:xfrm>
          <a:prstGeom prst="rect">
            <a:avLst/>
          </a:prstGeom>
        </p:spPr>
        <p:txBody>
          <a:bodyPr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6042" y="3975205"/>
            <a:ext cx="8220758" cy="330181"/>
          </a:xfrm>
        </p:spPr>
        <p:txBody>
          <a:bodyPr anchor="b" anchorCtr="0"/>
          <a:lstStyle>
            <a:lvl1pPr marL="0" indent="0">
              <a:buNone/>
              <a:defRPr sz="1650" b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650"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438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A4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E01-633F-3C45-B0F5-27F3AEE41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8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A4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1848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4E491-CF41-B34D-92D2-90B57E9D4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70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C14CE-41EC-DD48-9062-4C3A722C6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59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A4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E2E9A-5007-2647-82F2-A53705314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97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>
            <a:lvl1pPr>
              <a:defRPr>
                <a:solidFill>
                  <a:srgbClr val="02A4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CBAF9-08BB-5146-B982-CD562EDD8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51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463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56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07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C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86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0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9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6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0" r:id="rId1"/>
    <p:sldLayoutId id="2147493491" r:id="rId2"/>
    <p:sldLayoutId id="2147493492" r:id="rId3"/>
    <p:sldLayoutId id="2147493493" r:id="rId4"/>
    <p:sldLayoutId id="2147493494" r:id="rId5"/>
    <p:sldLayoutId id="2147493495" r:id="rId6"/>
    <p:sldLayoutId id="2147493496" r:id="rId7"/>
    <p:sldLayoutId id="2147493497" r:id="rId8"/>
    <p:sldLayoutId id="2147493498" r:id="rId9"/>
    <p:sldLayoutId id="2147493499" r:id="rId10"/>
    <p:sldLayoutId id="2147493500" r:id="rId11"/>
    <p:sldLayoutId id="2147493501" r:id="rId12"/>
    <p:sldLayoutId id="2147493502" r:id="rId13"/>
    <p:sldLayoutId id="2147493503" r:id="rId14"/>
    <p:sldLayoutId id="2147493504" r:id="rId15"/>
    <p:sldLayoutId id="21474935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7E1FC9-4F60-2143-8B4D-596B063E0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7" r:id="rId1"/>
    <p:sldLayoutId id="2147493508" r:id="rId2"/>
    <p:sldLayoutId id="2147493509" r:id="rId3"/>
    <p:sldLayoutId id="2147493510" r:id="rId4"/>
    <p:sldLayoutId id="2147493511" r:id="rId5"/>
    <p:sldLayoutId id="2147493512" r:id="rId6"/>
    <p:sldLayoutId id="2147493513" r:id="rId7"/>
    <p:sldLayoutId id="2147493514" r:id="rId8"/>
    <p:sldLayoutId id="2147493515" r:id="rId9"/>
    <p:sldLayoutId id="2147493516" r:id="rId10"/>
    <p:sldLayoutId id="2147493517" r:id="rId11"/>
    <p:sldLayoutId id="2147493518" r:id="rId12"/>
    <p:sldLayoutId id="2147493519" r:id="rId13"/>
    <p:sldLayoutId id="2147493520" r:id="rId14"/>
  </p:sldLayoutIdLst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rgbClr val="02A4A6"/>
          </a:solidFill>
          <a:latin typeface="+mj-lt"/>
          <a:ea typeface="ＭＳ Ｐゴシック" charset="0"/>
          <a:cs typeface="ＭＳ Ｐゴシック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www.advance-he.ac.uk/knowledge-hub/supporting-student-success-strategies-institutional-chang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advance-he.ac.uk/reports-publications-and-resources/equality-higher-education-statistical-reports" TargetMode="External"/><Relationship Id="rId5" Type="http://schemas.openxmlformats.org/officeDocument/2006/relationships/hyperlink" Target="https://www.officeforstudents.org.uk/data-and-analysis/access-and-participation-data-dashboard/" TargetMode="External"/><Relationship Id="rId4" Type="http://schemas.openxmlformats.org/officeDocument/2006/relationships/hyperlink" Target="https://www.advance-he.ac.uk/knowledge-hub/undergraduate-retention-and-attainment-across-disciplin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dvance-he.ac.uk/membership/member-benefits-2021-22/connect-benefit-series/student-success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s://www.advance-he.ac.uk/knowledge-hub/flexible-learning-literature-review-2016-202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advance-he.ac.uk/knowledge-hub/3-es-wicked-problems-employability-enterprise-and-entrepreneurship-solving-wicked" TargetMode="External"/><Relationship Id="rId5" Type="http://schemas.openxmlformats.org/officeDocument/2006/relationships/hyperlink" Target="https://www.advance-he.ac.uk/knowledge-hub/access-retention-attainment-and-progression-review-literature-2016-2021" TargetMode="External"/><Relationship Id="rId4" Type="http://schemas.openxmlformats.org/officeDocument/2006/relationships/hyperlink" Target="https://www.advance-he.ac.uk/knowledge-hub/employability-review-literature-2016-202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hu.padlet.org/dsjd11/gpoay7fvlygyz4h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0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hu.padlet.org/dsjd11/gpoay7fvlygyz4hk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shu.ac.uk/steer/2022/02/09/hallam-symposium-series-student-retention-and-success-what-works-and-how-do-we-know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vance-he.ac.uk/news-and-views/access-retention-attainment-progression-integrative-literature-review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nkhe.com/blogs/students-are-surviving-not-thriving-through-financial-hardship/" TargetMode="External"/><Relationship Id="rId5" Type="http://schemas.openxmlformats.org/officeDocument/2006/relationships/hyperlink" Target="https://sheffieldhallam.sharepoint.com/sites/4060/SitePages/STEER-Reports.aspx" TargetMode="External"/><Relationship Id="rId4" Type="http://schemas.openxmlformats.org/officeDocument/2006/relationships/hyperlink" Target="https://wonkhe.com/blogs/fixing-the-leaky-pipeline-of-impact-evidence-in-access-and-participation-wor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tuart.Norton@advance-he.ac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-3213" y="2657909"/>
            <a:ext cx="9146306" cy="10959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>
                <a:solidFill>
                  <a:srgbClr val="631336"/>
                </a:solidFill>
                <a:latin typeface="FS Clerkenwell"/>
                <a:cs typeface="Arial"/>
              </a:rPr>
              <a:t>Student Retention and Success:</a:t>
            </a:r>
            <a:br>
              <a:rPr lang="en-US" sz="4800" b="1">
                <a:latin typeface="FS Clerkenwell"/>
                <a:cs typeface="Arial"/>
              </a:rPr>
            </a:br>
            <a:r>
              <a:rPr lang="en-US" sz="4800" b="1">
                <a:solidFill>
                  <a:srgbClr val="631336"/>
                </a:solidFill>
                <a:latin typeface="FS Clerkenwell"/>
                <a:cs typeface="Arial"/>
              </a:rPr>
              <a:t>What Works and How Do We Know?</a:t>
            </a:r>
            <a:br>
              <a:rPr lang="en-US" sz="4800" b="1">
                <a:latin typeface="FS Clerkenwell"/>
                <a:cs typeface="Arial"/>
              </a:rPr>
            </a:br>
            <a:br>
              <a:rPr lang="en-US" b="1">
                <a:solidFill>
                  <a:srgbClr val="631336"/>
                </a:solidFill>
                <a:latin typeface="FS Clerkenwell"/>
                <a:cs typeface="Arial"/>
              </a:rPr>
            </a:br>
            <a:r>
              <a:rPr lang="en-US" sz="3200" b="1">
                <a:latin typeface="FS Clerkenwell"/>
                <a:cs typeface="Arial"/>
              </a:rPr>
              <a:t>Hallam Symposium Series</a:t>
            </a:r>
            <a:br>
              <a:rPr lang="en-US" sz="3200">
                <a:latin typeface="FS Clerkenwell"/>
                <a:cs typeface="Arial"/>
              </a:rPr>
            </a:br>
            <a:r>
              <a:rPr lang="en-US" sz="3200">
                <a:latin typeface="FS Clerkenwell"/>
                <a:cs typeface="Arial"/>
              </a:rPr>
              <a:t>Student Experience, Teaching and Learning</a:t>
            </a:r>
            <a:br>
              <a:rPr lang="en-US" sz="3200">
                <a:latin typeface="FS Clerkenwell"/>
                <a:cs typeface="Arial"/>
              </a:rPr>
            </a:br>
            <a:r>
              <a:rPr lang="en-US" sz="3200">
                <a:latin typeface="FS Clerkenwell"/>
                <a:cs typeface="Arial"/>
              </a:rPr>
              <a:t>Student Engagement, Evaluation and Research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D5B9B-9845-4AEA-8216-9D84E5DD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877" y="45751"/>
            <a:ext cx="1851766" cy="1084884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CA5A0D4-2F02-42E9-89A0-D6ED3C17C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0" y="0"/>
            <a:ext cx="1414913" cy="9165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6774" y="1200150"/>
            <a:ext cx="3461451" cy="339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81" y="205978"/>
            <a:ext cx="8750383" cy="857250"/>
          </a:xfrm>
        </p:spPr>
        <p:txBody>
          <a:bodyPr/>
          <a:lstStyle/>
          <a:p>
            <a:r>
              <a:rPr lang="en-GB"/>
              <a:t>Access, Retention, Attainment &amp; Progression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381819"/>
            <a:ext cx="4344915" cy="3394472"/>
          </a:xfrm>
        </p:spPr>
        <p:txBody>
          <a:bodyPr/>
          <a:lstStyle/>
          <a:p>
            <a:r>
              <a:rPr lang="en-GB" sz="1400"/>
              <a:t>Woodfield, R. (2014) Undergraduate retention and attainment across the disciplines. York: Higher Education Academy </a:t>
            </a:r>
            <a:r>
              <a:rPr lang="en-GB" sz="1400">
                <a:hlinkClick r:id="rId4"/>
              </a:rPr>
              <a:t>Accessible here</a:t>
            </a:r>
            <a:endParaRPr lang="en-GB" sz="1400"/>
          </a:p>
          <a:p>
            <a:pPr marL="0" indent="0">
              <a:buNone/>
            </a:pPr>
            <a:endParaRPr lang="en-GB" sz="1400"/>
          </a:p>
          <a:p>
            <a:r>
              <a:rPr lang="en-GB" sz="1400" err="1"/>
              <a:t>OfS</a:t>
            </a:r>
            <a:r>
              <a:rPr lang="en-GB" sz="1400"/>
              <a:t> Online Dashboard </a:t>
            </a:r>
            <a:r>
              <a:rPr lang="en-GB" sz="1400">
                <a:hlinkClick r:id="rId5"/>
              </a:rPr>
              <a:t>Accessible here</a:t>
            </a:r>
            <a:endParaRPr lang="en-GB" sz="1400"/>
          </a:p>
          <a:p>
            <a:pPr marL="0" indent="0">
              <a:buNone/>
            </a:pPr>
            <a:endParaRPr lang="en-GB" sz="1400"/>
          </a:p>
          <a:p>
            <a:r>
              <a:rPr lang="en-GB" sz="1400"/>
              <a:t>Advance HE Equality in HE statistical report </a:t>
            </a:r>
            <a:r>
              <a:rPr lang="en-GB" sz="1400">
                <a:hlinkClick r:id="rId6"/>
              </a:rPr>
              <a:t>Accessible here</a:t>
            </a:r>
            <a:endParaRPr lang="en-GB" sz="1400"/>
          </a:p>
          <a:p>
            <a:pPr marL="0" indent="0">
              <a:buNone/>
            </a:pPr>
            <a:endParaRPr lang="en-GB" sz="1400"/>
          </a:p>
          <a:p>
            <a:r>
              <a:rPr lang="en-GB" sz="1400"/>
              <a:t>Paul Hamlyn Foundation Initiative – What Works 2 </a:t>
            </a:r>
            <a:r>
              <a:rPr lang="en-GB" sz="1400">
                <a:hlinkClick r:id="rId7"/>
              </a:rPr>
              <a:t>Accessible here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78884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826" y="205978"/>
            <a:ext cx="9212826" cy="857250"/>
          </a:xfrm>
        </p:spPr>
        <p:txBody>
          <a:bodyPr/>
          <a:lstStyle/>
          <a:p>
            <a:pPr algn="ctr"/>
            <a:r>
              <a:rPr lang="en-GB" sz="3200"/>
              <a:t>Discourse &amp; interventions – a significant juncture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142" y="1205464"/>
            <a:ext cx="5792209" cy="3394472"/>
          </a:xfrm>
        </p:spPr>
        <p:txBody>
          <a:bodyPr/>
          <a:lstStyle/>
          <a:p>
            <a:endParaRPr lang="en-GB"/>
          </a:p>
          <a:p>
            <a:r>
              <a:rPr lang="en-GB"/>
              <a:t>Updating the Advance HE Framework(s)</a:t>
            </a:r>
          </a:p>
          <a:p>
            <a:pPr marL="0" indent="0">
              <a:buNone/>
            </a:pPr>
            <a:endParaRPr lang="en-GB"/>
          </a:p>
          <a:p>
            <a:r>
              <a:rPr lang="en-GB"/>
              <a:t>Social, economic and policy formation</a:t>
            </a:r>
          </a:p>
          <a:p>
            <a:pPr marL="0" indent="0">
              <a:buNone/>
            </a:pPr>
            <a:endParaRPr lang="en-GB"/>
          </a:p>
          <a:p>
            <a:r>
              <a:rPr lang="en-GB"/>
              <a:t>‘Fluidity’ of definitions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48241" y="1615373"/>
            <a:ext cx="3247480" cy="216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2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9687" y="2899856"/>
            <a:ext cx="2943036" cy="2668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/>
              <a:t>A shameless plug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7396"/>
            <a:ext cx="8686800" cy="3168079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GB" sz="1300"/>
          </a:p>
          <a:p>
            <a:pPr>
              <a:spcAft>
                <a:spcPts val="600"/>
              </a:spcAft>
            </a:pPr>
            <a:r>
              <a:rPr lang="en-GB" sz="1300"/>
              <a:t>Austen, L., Hodgson, Rebecca., Heaton, C., Pickering, N., and Dickinson, J (2021) </a:t>
            </a:r>
            <a:r>
              <a:rPr lang="en-GB" sz="1300" i="1"/>
              <a:t>Access, retention, attainment and progression: an integrative review of demonstrable impact on student outcomes.</a:t>
            </a:r>
            <a:r>
              <a:rPr lang="en-GB" sz="1300"/>
              <a:t> (York: Advance HE). </a:t>
            </a:r>
            <a:r>
              <a:rPr lang="en-GB" sz="1300">
                <a:hlinkClick r:id="rId4"/>
              </a:rPr>
              <a:t>Accessible here</a:t>
            </a:r>
            <a:endParaRPr lang="en-GB" sz="1300"/>
          </a:p>
          <a:p>
            <a:pPr>
              <a:spcAft>
                <a:spcPts val="600"/>
              </a:spcAft>
            </a:pPr>
            <a:r>
              <a:rPr lang="en-GB" sz="1300"/>
              <a:t>Dalrymple, R., </a:t>
            </a:r>
            <a:r>
              <a:rPr lang="en-GB" sz="1300" err="1"/>
              <a:t>Macrae</a:t>
            </a:r>
            <a:r>
              <a:rPr lang="en-GB" sz="1300"/>
              <a:t>, A., Pal, M. and Shipman, S. (2021) </a:t>
            </a:r>
            <a:r>
              <a:rPr lang="en-GB" sz="1300" i="1"/>
              <a:t>Employability: A Review of the Literature, 2016-2021</a:t>
            </a:r>
            <a:r>
              <a:rPr lang="en-GB" sz="1300"/>
              <a:t> (York: Advance HE). </a:t>
            </a:r>
            <a:r>
              <a:rPr lang="en-GB" sz="1300">
                <a:solidFill>
                  <a:schemeClr val="accent3"/>
                </a:solidFill>
                <a:hlinkClick r:id="rId5"/>
              </a:rPr>
              <a:t>Accessible here</a:t>
            </a:r>
            <a:endParaRPr lang="en-GB" sz="1300"/>
          </a:p>
          <a:p>
            <a:pPr>
              <a:spcAft>
                <a:spcPts val="600"/>
              </a:spcAft>
            </a:pPr>
            <a:r>
              <a:rPr lang="en-GB" sz="1300"/>
              <a:t>Norton, S., and </a:t>
            </a:r>
            <a:r>
              <a:rPr lang="en-GB" sz="1300" err="1"/>
              <a:t>Penaluna</a:t>
            </a:r>
            <a:r>
              <a:rPr lang="en-GB" sz="1300"/>
              <a:t>, A. (2022) </a:t>
            </a:r>
            <a:r>
              <a:rPr lang="en-GB" sz="1300" i="1"/>
              <a:t>Three ‘</a:t>
            </a:r>
            <a:r>
              <a:rPr lang="en-GB" sz="1300" i="1" err="1"/>
              <a:t>Es</a:t>
            </a:r>
            <a:r>
              <a:rPr lang="en-GB" sz="1300" i="1"/>
              <a:t>’ for Wicked Problems, a case study compendium </a:t>
            </a:r>
            <a:r>
              <a:rPr lang="en-GB" sz="1300"/>
              <a:t>(York: Advance HE). </a:t>
            </a:r>
            <a:r>
              <a:rPr lang="en-GB" sz="1300">
                <a:hlinkClick r:id="rId6"/>
              </a:rPr>
              <a:t>Accessible here</a:t>
            </a:r>
            <a:endParaRPr lang="en-GB" sz="1300"/>
          </a:p>
          <a:p>
            <a:pPr>
              <a:spcAft>
                <a:spcPts val="600"/>
              </a:spcAft>
            </a:pPr>
            <a:r>
              <a:rPr lang="en-GB" sz="1300"/>
              <a:t>Loon, M (2022) </a:t>
            </a:r>
            <a:r>
              <a:rPr lang="en-GB" sz="1300" i="1"/>
              <a:t>Flexible learning: a literature review 2016 – 2021 </a:t>
            </a:r>
            <a:r>
              <a:rPr lang="en-GB" sz="1300"/>
              <a:t>(York: Advance HE) </a:t>
            </a:r>
            <a:r>
              <a:rPr lang="en-GB" sz="1300">
                <a:hlinkClick r:id="rId7"/>
              </a:rPr>
              <a:t>Accessible here</a:t>
            </a:r>
            <a:endParaRPr lang="en-GB" sz="1300"/>
          </a:p>
          <a:p>
            <a:pPr>
              <a:spcAft>
                <a:spcPts val="600"/>
              </a:spcAft>
            </a:pPr>
            <a:r>
              <a:rPr lang="en-GB" sz="1300">
                <a:solidFill>
                  <a:srgbClr val="00B050"/>
                </a:solidFill>
              </a:rPr>
              <a:t>Connect Benefit Series – Student Success </a:t>
            </a:r>
            <a:r>
              <a:rPr lang="en-GB" sz="1300">
                <a:hlinkClick r:id="rId8"/>
              </a:rPr>
              <a:t>Accessible here</a:t>
            </a:r>
            <a:endParaRPr lang="en-GB" sz="1300" i="1"/>
          </a:p>
          <a:p>
            <a:pPr marL="0" indent="0">
              <a:buNone/>
            </a:pPr>
            <a:endParaRPr lang="en-GB" sz="1300"/>
          </a:p>
        </p:txBody>
      </p:sp>
    </p:spTree>
    <p:extLst>
      <p:ext uri="{BB962C8B-B14F-4D97-AF65-F5344CB8AC3E}">
        <p14:creationId xmlns:p14="http://schemas.microsoft.com/office/powerpoint/2010/main" val="1093918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16BD6-9902-446C-ACC6-57AB02B4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>
                <a:solidFill>
                  <a:srgbClr val="63131C"/>
                </a:solidFill>
                <a:latin typeface="FS Clerkenwell"/>
              </a:rPr>
              <a:t>ARAP Review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18298-A985-4367-A943-8A5260483EF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>
                <a:latin typeface="FS Clerkenwell"/>
              </a:rPr>
              <a:t>Research Question: </a:t>
            </a:r>
          </a:p>
          <a:p>
            <a:pPr lvl="1"/>
            <a:r>
              <a:rPr lang="en-GB" sz="1600">
                <a:latin typeface="FS Clerkenwell"/>
              </a:rPr>
              <a:t>What evidence-based policy or practice has had a demonstrable impact on student outcomes (access, retention, attainment, and progression) since 2016? </a:t>
            </a:r>
          </a:p>
          <a:p>
            <a:r>
              <a:rPr lang="en-GB" sz="2000">
                <a:latin typeface="FS Clerkenwell"/>
              </a:rPr>
              <a:t>The evidence base:</a:t>
            </a:r>
          </a:p>
          <a:p>
            <a:pPr lvl="1"/>
            <a:r>
              <a:rPr lang="en-GB" sz="1600">
                <a:latin typeface="FS Clerkenwell"/>
              </a:rPr>
              <a:t>guided by the Office for Students (</a:t>
            </a:r>
            <a:r>
              <a:rPr lang="en-GB" sz="1600">
                <a:solidFill>
                  <a:srgbClr val="000000"/>
                </a:solidFill>
                <a:latin typeface="FS Clerkenwell"/>
                <a:ea typeface="Calibri" panose="020F0502020204030204" pitchFamily="34" charset="0"/>
              </a:rPr>
              <a:t>Centre for Social Mobility 2019)</a:t>
            </a:r>
            <a:r>
              <a:rPr lang="en-GB" sz="1600">
                <a:latin typeface="FS Clerkenwell"/>
              </a:rPr>
              <a:t> ‘standards of evidence’ (empirical/causal)</a:t>
            </a:r>
          </a:p>
          <a:p>
            <a:r>
              <a:rPr lang="en-GB" sz="2000">
                <a:latin typeface="FS Clerkenwell"/>
              </a:rPr>
              <a:t>Integrative review methodology: </a:t>
            </a:r>
          </a:p>
          <a:p>
            <a:pPr lvl="1"/>
            <a:r>
              <a:rPr lang="en-GB" sz="1600">
                <a:latin typeface="FS Clerkenwell"/>
              </a:rPr>
              <a:t>Student Outcomes Stakeholder Group</a:t>
            </a:r>
            <a:endParaRPr lang="en-GB" sz="1800">
              <a:latin typeface="FS Clerkenwell"/>
            </a:endParaRPr>
          </a:p>
          <a:p>
            <a:pPr lvl="1"/>
            <a:r>
              <a:rPr lang="en-GB" sz="1600">
                <a:effectLst/>
                <a:latin typeface="FS Clerkenwell"/>
                <a:ea typeface="Calibri" panose="020F0502020204030204" pitchFamily="34" charset="0"/>
              </a:rPr>
              <a:t>13,810 sources,161 included</a:t>
            </a:r>
            <a:endParaRPr lang="en-GB" sz="1600">
              <a:latin typeface="FS Clerkenwell"/>
              <a:ea typeface="Calibri" panose="020F0502020204030204" pitchFamily="34" charset="0"/>
            </a:endParaRPr>
          </a:p>
          <a:p>
            <a:r>
              <a:rPr lang="en-GB" sz="2000">
                <a:latin typeface="FS Clerkenwell"/>
                <a:ea typeface="Calibri" panose="020F0502020204030204" pitchFamily="34" charset="0"/>
              </a:rPr>
              <a:t>2016-2021 (before Covid context)</a:t>
            </a:r>
            <a:endParaRPr lang="en-GB" sz="2000">
              <a:effectLst/>
              <a:latin typeface="FS Clerkenwell"/>
              <a:ea typeface="Calibri" panose="020F0502020204030204" pitchFamily="34" charset="0"/>
            </a:endParaRPr>
          </a:p>
        </p:txBody>
      </p:sp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066F04B7-5CC7-4391-997A-0332DBC69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0" y="3440680"/>
            <a:ext cx="914400" cy="914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FE231E8-DE80-4B85-8952-734708537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234" y="25691"/>
            <a:ext cx="1851766" cy="108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15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3D black question marks with one yellow question mark">
            <a:extLst>
              <a:ext uri="{FF2B5EF4-FFF2-40B4-BE49-F238E27FC236}">
                <a16:creationId xmlns:a16="http://schemas.microsoft.com/office/drawing/2014/main" id="{217D59F9-D184-4908-9FF7-113964970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29895" r="5171" b="-5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EE2B3-CBC6-43CE-99CF-A2591E9EE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3915" y="696"/>
            <a:ext cx="9079302" cy="1280398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  <a:latin typeface="FS Clerkenwell"/>
                <a:cs typeface="Calibri Light"/>
              </a:rPr>
              <a:t>Mattering: what works?</a:t>
            </a:r>
            <a:endParaRPr lang="en-US" sz="5400" b="1">
              <a:solidFill>
                <a:srgbClr val="FFFFFF"/>
              </a:solidFill>
              <a:latin typeface="FS Clerkenwel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37A92-A3FA-4D25-867D-12259C845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32" y="3647921"/>
            <a:ext cx="9154783" cy="14923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>
                <a:solidFill>
                  <a:srgbClr val="FFFFFF"/>
                </a:solidFill>
                <a:latin typeface="FS Clerkenwell"/>
              </a:rPr>
              <a:t>Interventions which show that a university cares, that students matter, and are designed from a student-centred perspective, have an impact.</a:t>
            </a:r>
            <a:endParaRPr lang="en-US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58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5D0B8-C2B6-42E1-B9D7-D3452609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02" y="1484277"/>
            <a:ext cx="6317308" cy="99417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631336"/>
                </a:solidFill>
                <a:latin typeface="FS Clerkenwell"/>
                <a:ea typeface="+mj-lt"/>
                <a:cs typeface="+mj-lt"/>
              </a:rPr>
              <a:t>RETENTION: </a:t>
            </a:r>
            <a:r>
              <a:rPr lang="en-GB" sz="4000" b="1">
                <a:solidFill>
                  <a:srgbClr val="631336"/>
                </a:solidFill>
                <a:latin typeface="FS Clerkenwell"/>
                <a:ea typeface="+mj-lt"/>
                <a:cs typeface="+mj-lt"/>
              </a:rPr>
              <a:t>participants’ likelihood of continuing or withdrawing from study.</a:t>
            </a:r>
            <a:endParaRPr lang="en-US" sz="4000">
              <a:solidFill>
                <a:srgbClr val="631336"/>
              </a:solidFill>
              <a:latin typeface="FS Clerkenwel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C13C-2EA9-4C2F-8545-EAA96EF49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83" y="2355610"/>
            <a:ext cx="6436005" cy="25879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>
                <a:latin typeface="FS Clerkenwell"/>
                <a:cs typeface="Calibri"/>
              </a:rPr>
              <a:t>The retention area reviewed 25 sources of literature; 18 from the US; the rest from the UK, Ireland, Australia, Spain, Germany.</a:t>
            </a:r>
            <a:endParaRPr lang="en-US">
              <a:latin typeface="FS Clerkenwel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5143500"/>
          </a:xfrm>
          <a:prstGeom prst="rect">
            <a:avLst/>
          </a:prstGeom>
          <a:solidFill>
            <a:srgbClr val="50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1769184"/>
            <a:ext cx="1605129" cy="1605129"/>
          </a:xfrm>
          <a:prstGeom prst="ellipse">
            <a:avLst/>
          </a:prstGeom>
          <a:solidFill>
            <a:srgbClr val="FFFFFF"/>
          </a:solidFill>
          <a:ln w="22225">
            <a:solidFill>
              <a:srgbClr val="D2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B3194578-FA94-4F94-AF63-8DE3864E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831" y="2230038"/>
            <a:ext cx="1096566" cy="6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84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1D675-A93A-4063-8DC6-158F48405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54" y="-6514"/>
            <a:ext cx="6959360" cy="1285313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rgbClr val="631336"/>
                </a:solidFill>
                <a:latin typeface="FS Clerkenwell"/>
              </a:rPr>
              <a:t>Retention: evidence and reflections</a:t>
            </a:r>
            <a:endParaRPr lang="en-GB" sz="3200" b="1">
              <a:solidFill>
                <a:srgbClr val="631336"/>
              </a:solidFill>
              <a:latin typeface="FS Clerkenwell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F302-DF01-4CFC-88CA-48CD087FC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63292-D382-4D23-A939-EB4C96935095}"/>
              </a:ext>
            </a:extLst>
          </p:cNvPr>
          <p:cNvSpPr txBox="1">
            <a:spLocks/>
          </p:cNvSpPr>
          <p:nvPr/>
        </p:nvSpPr>
        <p:spPr bwMode="auto">
          <a:xfrm>
            <a:off x="457199" y="1211685"/>
            <a:ext cx="4038600" cy="3769890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>
                <a:solidFill>
                  <a:srgbClr val="000000"/>
                </a:solidFill>
                <a:latin typeface="FS Clerkenwell"/>
                <a:ea typeface="Calibri Light" panose="020F0302020204030204" pitchFamily="34" charset="0"/>
              </a:rPr>
              <a:t>REVIEW EVIDENCE</a:t>
            </a:r>
          </a:p>
          <a:p>
            <a:pPr marL="0" indent="0" algn="ctr">
              <a:buNone/>
            </a:pPr>
            <a:endParaRPr lang="en-GB" sz="1400" b="1">
              <a:latin typeface="FS Clerkenwell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400" b="1">
                <a:latin typeface="FS Clerkenwell"/>
                <a:cs typeface="Calibri"/>
              </a:rPr>
              <a:t>At the level of the course:</a:t>
            </a:r>
          </a:p>
          <a:p>
            <a:r>
              <a:rPr lang="en-GB" sz="1400" i="1">
                <a:latin typeface="FS Clerkenwell"/>
                <a:cs typeface="Calibri"/>
              </a:rPr>
              <a:t>Proactive</a:t>
            </a:r>
            <a:r>
              <a:rPr lang="en-GB" sz="1400">
                <a:latin typeface="FS Clerkenwell"/>
                <a:cs typeface="Calibri"/>
              </a:rPr>
              <a:t> academic-student contact </a:t>
            </a:r>
          </a:p>
          <a:p>
            <a:r>
              <a:rPr lang="en-GB" sz="1400">
                <a:latin typeface="FS Clerkenwell"/>
                <a:cs typeface="Calibri"/>
              </a:rPr>
              <a:t>In class ‘mattering’</a:t>
            </a:r>
          </a:p>
          <a:p>
            <a:r>
              <a:rPr lang="en-GB" sz="1400">
                <a:latin typeface="FS Clerkenwell"/>
                <a:cs typeface="Calibri"/>
              </a:rPr>
              <a:t>Facilitate creation of learning communities by pedagogical design </a:t>
            </a:r>
            <a:endParaRPr lang="en-GB" sz="1400">
              <a:latin typeface="FS Clerkenwell"/>
              <a:cs typeface="Calibri" panose="020F0502020204030204" pitchFamily="34" charset="0"/>
            </a:endParaRPr>
          </a:p>
          <a:p>
            <a:r>
              <a:rPr lang="en-GB" sz="1400">
                <a:latin typeface="FS Clerkenwell"/>
                <a:cs typeface="Calibri"/>
              </a:rPr>
              <a:t>Opportunities to have early ‘successes’ (a primary flag in learner analytics information)</a:t>
            </a:r>
          </a:p>
          <a:p>
            <a:pPr marL="0" indent="0">
              <a:buNone/>
            </a:pPr>
            <a:endParaRPr lang="en-GB" sz="1400" b="1">
              <a:latin typeface="FS Clerkenwell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400" b="1">
                <a:latin typeface="FS Clerkenwell"/>
                <a:cs typeface="Calibri"/>
              </a:rPr>
              <a:t>At the level of the institution:</a:t>
            </a:r>
          </a:p>
          <a:p>
            <a:r>
              <a:rPr lang="en-GB" sz="1400">
                <a:latin typeface="FS Clerkenwell"/>
                <a:cs typeface="Calibri"/>
              </a:rPr>
              <a:t>Financial aid (hardship funds); childcare; travel support </a:t>
            </a:r>
            <a:endParaRPr lang="en-GB" sz="1400">
              <a:latin typeface="FS Clerkenwell"/>
              <a:cs typeface="Calibri" panose="020F0502020204030204" pitchFamily="34" charset="0"/>
            </a:endParaRPr>
          </a:p>
          <a:p>
            <a:r>
              <a:rPr lang="en-GB" sz="1400">
                <a:latin typeface="FS Clerkenwell"/>
                <a:cs typeface="Calibri"/>
              </a:rPr>
              <a:t>Personalised interventions</a:t>
            </a:r>
          </a:p>
          <a:p>
            <a:endParaRPr lang="en-GB" sz="1800">
              <a:cs typeface="Calibri" panose="020F0502020204030204" pitchFamily="34" charset="0"/>
            </a:endParaRPr>
          </a:p>
          <a:p>
            <a:endParaRPr lang="en-GB" sz="110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ADB6D39-9C32-49D9-BF8E-09B36AAD43CF}"/>
              </a:ext>
            </a:extLst>
          </p:cNvPr>
          <p:cNvSpPr txBox="1">
            <a:spLocks/>
          </p:cNvSpPr>
          <p:nvPr/>
        </p:nvSpPr>
        <p:spPr>
          <a:xfrm>
            <a:off x="4648202" y="1211685"/>
            <a:ext cx="4038600" cy="3769890"/>
          </a:xfrm>
          <a:prstGeom prst="foldedCorner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>
                <a:latin typeface="FS Clerkenwell"/>
              </a:rPr>
              <a:t>HALLAM REFLECTIONS</a:t>
            </a:r>
            <a:endParaRPr lang="en-GB" sz="1400">
              <a:solidFill>
                <a:schemeClr val="tx1"/>
              </a:solidFill>
              <a:latin typeface="FS Clerkenwel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400" b="0" i="0">
                <a:solidFill>
                  <a:schemeClr val="tx1"/>
                </a:solidFill>
                <a:effectLst/>
                <a:latin typeface="FS Clerkenwell"/>
              </a:rPr>
              <a:t>Early indications are that the pandemic pedagogy of predominantly online learning </a:t>
            </a:r>
            <a:r>
              <a:rPr lang="en-GB" sz="1400" b="0" i="1">
                <a:solidFill>
                  <a:schemeClr val="tx1"/>
                </a:solidFill>
                <a:effectLst/>
                <a:latin typeface="FS Clerkenwell"/>
              </a:rPr>
              <a:t>may</a:t>
            </a:r>
            <a:r>
              <a:rPr lang="en-GB" sz="1400" b="0" i="0">
                <a:solidFill>
                  <a:schemeClr val="tx1"/>
                </a:solidFill>
                <a:effectLst/>
                <a:latin typeface="FS Clerkenwell"/>
              </a:rPr>
              <a:t> have had a negative impact on retention</a:t>
            </a:r>
            <a:r>
              <a:rPr lang="en-GB" sz="1400">
                <a:solidFill>
                  <a:schemeClr val="tx1"/>
                </a:solidFill>
                <a:latin typeface="FS Clerkenwell"/>
              </a:rPr>
              <a:t> </a:t>
            </a:r>
            <a:endParaRPr lang="en-GB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400" b="0" i="0">
              <a:solidFill>
                <a:schemeClr val="tx1"/>
              </a:solidFill>
              <a:effectLst/>
              <a:latin typeface="FS Clerkenwel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400">
                <a:solidFill>
                  <a:schemeClr val="tx1"/>
                </a:solidFill>
                <a:latin typeface="FS Clerkenwell"/>
              </a:rPr>
              <a:t>Embedding the approaches detailed opposite requires skilled practitioners in both on campus and online learning</a:t>
            </a:r>
          </a:p>
          <a:p>
            <a:pPr marL="0" indent="0">
              <a:buNone/>
            </a:pPr>
            <a:endParaRPr lang="en-GB" sz="1400">
              <a:solidFill>
                <a:schemeClr val="tx1"/>
              </a:solidFill>
              <a:latin typeface="FS Clerkenwel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400" b="0" i="0">
                <a:solidFill>
                  <a:schemeClr val="tx1"/>
                </a:solidFill>
                <a:effectLst/>
                <a:latin typeface="FS Clerkenwell"/>
              </a:rPr>
              <a:t>‘Catching’ students </a:t>
            </a:r>
            <a:r>
              <a:rPr lang="en-GB" sz="1400">
                <a:solidFill>
                  <a:schemeClr val="tx1"/>
                </a:solidFill>
                <a:latin typeface="FS Clerkenwell"/>
              </a:rPr>
              <a:t>before they fall means careful consideration of curriculum design and associated tracking and intervention – especially with reduced face to face contact</a:t>
            </a:r>
          </a:p>
          <a:p>
            <a:pPr marL="0" indent="0">
              <a:buNone/>
            </a:pPr>
            <a:endParaRPr lang="en-GB" sz="1400">
              <a:solidFill>
                <a:schemeClr val="tx1"/>
              </a:solidFill>
              <a:latin typeface="FS Clerkenwel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400">
                <a:solidFill>
                  <a:schemeClr val="tx1"/>
                </a:solidFill>
                <a:latin typeface="FS Clerkenwell"/>
              </a:rPr>
              <a:t>Development of learning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3178394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5D0B8-C2B6-42E1-B9D7-D3452609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02" y="1484277"/>
            <a:ext cx="6317308" cy="994172"/>
          </a:xfrm>
        </p:spPr>
        <p:txBody>
          <a:bodyPr>
            <a:normAutofit fontScale="90000"/>
          </a:bodyPr>
          <a:lstStyle/>
          <a:p>
            <a:r>
              <a:rPr lang="en-US" sz="3100" b="1">
                <a:solidFill>
                  <a:srgbClr val="631336"/>
                </a:solidFill>
                <a:latin typeface="FS Clerkenwell"/>
                <a:ea typeface="+mj-lt"/>
                <a:cs typeface="+mj-lt"/>
              </a:rPr>
              <a:t>ATTAINMENT (success?): </a:t>
            </a:r>
            <a:r>
              <a:rPr lang="en-GB" sz="3100" b="1">
                <a:solidFill>
                  <a:srgbClr val="631336"/>
                </a:solidFill>
                <a:latin typeface="FS Clerkenwell"/>
                <a:ea typeface="+mj-lt"/>
                <a:cs typeface="+mj-lt"/>
              </a:rPr>
              <a:t>the extent to which students are enabled to fulfil their potential; sometimes discussed in terms of achieving a 2.1- or first-class degree</a:t>
            </a:r>
            <a:endParaRPr lang="en-US" sz="4000">
              <a:solidFill>
                <a:srgbClr val="631336"/>
              </a:solidFill>
              <a:latin typeface="FS Clerkenwel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C13C-2EA9-4C2F-8545-EAA96EF49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83" y="2373086"/>
            <a:ext cx="6436005" cy="25704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000">
                <a:solidFill>
                  <a:schemeClr val="tx1"/>
                </a:solidFill>
                <a:effectLst/>
                <a:latin typeface="FS Clerkenwell"/>
                <a:ea typeface="Calibri" panose="020F0502020204030204" pitchFamily="34" charset="0"/>
              </a:rPr>
              <a:t>The attainment area reviewed 67 pieces of literature; 53 from the US and 5 from the UK, with the rest from Spain, Australia, Poland, Norway, Germany, Canada/North America, and Iran</a:t>
            </a:r>
            <a:r>
              <a:rPr lang="en-GB" sz="2800">
                <a:solidFill>
                  <a:schemeClr val="tx1"/>
                </a:solidFill>
                <a:effectLst/>
                <a:latin typeface="FS Clerkenwell"/>
                <a:ea typeface="Calibri" panose="020F0502020204030204" pitchFamily="34" charset="0"/>
              </a:rPr>
              <a:t>.</a:t>
            </a:r>
            <a:r>
              <a:rPr lang="en-GB" sz="3600">
                <a:solidFill>
                  <a:schemeClr val="tx1"/>
                </a:solidFill>
                <a:latin typeface="FS Clerkenwell"/>
                <a:ea typeface="Calibri" panose="020F0502020204030204" pitchFamily="34" charset="0"/>
              </a:rPr>
              <a:t> </a:t>
            </a:r>
            <a:endParaRPr lang="en-GB" sz="3600">
              <a:solidFill>
                <a:schemeClr val="tx1"/>
              </a:solidFill>
              <a:effectLst/>
              <a:latin typeface="FS Clerkenwell"/>
              <a:ea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5143500"/>
          </a:xfrm>
          <a:prstGeom prst="rect">
            <a:avLst/>
          </a:prstGeom>
          <a:solidFill>
            <a:srgbClr val="50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1769184"/>
            <a:ext cx="1605129" cy="1605129"/>
          </a:xfrm>
          <a:prstGeom prst="ellipse">
            <a:avLst/>
          </a:prstGeom>
          <a:solidFill>
            <a:srgbClr val="FFFFFF"/>
          </a:solidFill>
          <a:ln w="22225">
            <a:solidFill>
              <a:srgbClr val="D20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B3194578-FA94-4F94-AF63-8DE3864E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831" y="2230038"/>
            <a:ext cx="1096566" cy="6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9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1D675-A93A-4063-8DC6-158F48405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8" y="273844"/>
            <a:ext cx="8052693" cy="701887"/>
          </a:xfrm>
        </p:spPr>
        <p:txBody>
          <a:bodyPr/>
          <a:lstStyle/>
          <a:p>
            <a:r>
              <a:rPr lang="en-GB" sz="3200" b="1">
                <a:solidFill>
                  <a:srgbClr val="631336"/>
                </a:solidFill>
                <a:latin typeface="FS Clerkenwell"/>
              </a:rPr>
              <a:t>Attainment: evidence and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F302-DF01-4CFC-88CA-48CD087FC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BD26981-7376-48A0-8F63-E062EF129E68}"/>
              </a:ext>
            </a:extLst>
          </p:cNvPr>
          <p:cNvSpPr txBox="1">
            <a:spLocks/>
          </p:cNvSpPr>
          <p:nvPr/>
        </p:nvSpPr>
        <p:spPr bwMode="auto">
          <a:xfrm>
            <a:off x="344632" y="1009651"/>
            <a:ext cx="4142509" cy="4010024"/>
          </a:xfrm>
          <a:prstGeom prst="foldedCorner">
            <a:avLst/>
          </a:prstGeom>
          <a:solidFill>
            <a:schemeClr val="tx2">
              <a:lumMod val="20000"/>
              <a:lumOff val="80000"/>
            </a:schemeClr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>
                <a:solidFill>
                  <a:srgbClr val="000000"/>
                </a:solidFill>
                <a:latin typeface="FS Clerkenwell"/>
                <a:ea typeface="Calibri Light" panose="020F0302020204030204" pitchFamily="34" charset="0"/>
              </a:rPr>
              <a:t>REVIEW EVIDENCE</a:t>
            </a:r>
          </a:p>
          <a:p>
            <a:r>
              <a:rPr lang="en-GB" sz="1600">
                <a:solidFill>
                  <a:srgbClr val="000000"/>
                </a:solidFill>
                <a:latin typeface="FS Clerkenwell"/>
                <a:ea typeface="Calibri Light" panose="020F0302020204030204" pitchFamily="34" charset="0"/>
              </a:rPr>
              <a:t>Ground interventions with data </a:t>
            </a:r>
            <a:endParaRPr lang="en-GB" sz="1600">
              <a:latin typeface="FS Clerkenwell"/>
              <a:cs typeface="Calibri" panose="020F0502020204030204"/>
            </a:endParaRPr>
          </a:p>
          <a:p>
            <a:r>
              <a:rPr lang="en-GB" sz="1600">
                <a:solidFill>
                  <a:srgbClr val="000000"/>
                </a:solidFill>
                <a:latin typeface="FS Clerkenwell"/>
                <a:ea typeface="Calibri Light" panose="020F0302020204030204" pitchFamily="34" charset="0"/>
              </a:rPr>
              <a:t>Provide financial student support but as part of multi-intervention programme</a:t>
            </a:r>
          </a:p>
          <a:p>
            <a:r>
              <a:rPr lang="en-GB" sz="1600">
                <a:solidFill>
                  <a:srgbClr val="000000"/>
                </a:solidFill>
                <a:latin typeface="FS Clerkenwell"/>
                <a:ea typeface="Calibri Light" panose="020F0302020204030204" pitchFamily="34" charset="0"/>
              </a:rPr>
              <a:t>Focus on transition and induction</a:t>
            </a:r>
          </a:p>
          <a:p>
            <a:r>
              <a:rPr lang="en-GB" sz="1600">
                <a:solidFill>
                  <a:srgbClr val="000000"/>
                </a:solidFill>
                <a:latin typeface="FS Clerkenwell"/>
                <a:ea typeface="Calibri Light" panose="020F0302020204030204" pitchFamily="34" charset="0"/>
              </a:rPr>
              <a:t>Adopt student-centred pedagogical approaches </a:t>
            </a:r>
          </a:p>
          <a:p>
            <a:r>
              <a:rPr lang="en-GB" sz="1600">
                <a:solidFill>
                  <a:srgbClr val="000000"/>
                </a:solidFill>
                <a:latin typeface="FS Clerkenwell"/>
                <a:ea typeface="Calibri Light" panose="020F0302020204030204" pitchFamily="34" charset="0"/>
              </a:rPr>
              <a:t>Use open access educational resources</a:t>
            </a:r>
          </a:p>
          <a:p>
            <a:r>
              <a:rPr lang="en-GB" sz="1600">
                <a:latin typeface="FS Clerkenwell"/>
              </a:rPr>
              <a:t>Focus on supporting psycho-social behaviours of learning and combine with data analytics</a:t>
            </a:r>
          </a:p>
          <a:p>
            <a:r>
              <a:rPr lang="en-GB" sz="1600">
                <a:latin typeface="FS Clerkenwell"/>
              </a:rPr>
              <a:t>Use peer mentoring/tutoring as part of a wider programme of activities</a:t>
            </a:r>
          </a:p>
          <a:p>
            <a:endParaRPr lang="en-GB" sz="1400">
              <a:solidFill>
                <a:srgbClr val="000000"/>
              </a:solidFill>
              <a:effectLst/>
              <a:ea typeface="Calibri Light" panose="020F0302020204030204" pitchFamily="34" charset="0"/>
            </a:endParaRPr>
          </a:p>
          <a:p>
            <a:endParaRPr lang="en-GB" sz="1400">
              <a:solidFill>
                <a:srgbClr val="000000"/>
              </a:solidFill>
              <a:effectLst/>
              <a:ea typeface="Calibri Light" panose="020F03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8809E0-C08B-4AF2-8049-8BA621DEB63B}"/>
              </a:ext>
            </a:extLst>
          </p:cNvPr>
          <p:cNvSpPr txBox="1">
            <a:spLocks/>
          </p:cNvSpPr>
          <p:nvPr/>
        </p:nvSpPr>
        <p:spPr>
          <a:xfrm>
            <a:off x="4648200" y="1009651"/>
            <a:ext cx="4159827" cy="4010024"/>
          </a:xfrm>
          <a:prstGeom prst="foldedCorner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>
                <a:latin typeface="FS Clerkenwell"/>
              </a:rPr>
              <a:t>HALLAM REFLECTIONS </a:t>
            </a:r>
          </a:p>
          <a:p>
            <a:r>
              <a:rPr lang="en-GB" sz="1600">
                <a:solidFill>
                  <a:schemeClr val="tx1"/>
                </a:solidFill>
                <a:latin typeface="FS Clerkenwell"/>
              </a:rPr>
              <a:t>Hallam has provided f</a:t>
            </a:r>
            <a:r>
              <a:rPr lang="en-GB" sz="1600" b="0" i="0">
                <a:solidFill>
                  <a:schemeClr val="tx1"/>
                </a:solidFill>
                <a:effectLst/>
                <a:latin typeface="FS Clerkenwell"/>
              </a:rPr>
              <a:t>lexible approaches to.....</a:t>
            </a:r>
          </a:p>
          <a:p>
            <a:pPr marL="0" indent="0">
              <a:buNone/>
            </a:pPr>
            <a:endParaRPr lang="en-GB" sz="1600">
              <a:solidFill>
                <a:schemeClr val="tx1"/>
              </a:solidFill>
              <a:latin typeface="FS Clerkenwell"/>
            </a:endParaRPr>
          </a:p>
          <a:p>
            <a:pPr marL="0" indent="0">
              <a:buNone/>
            </a:pPr>
            <a:r>
              <a:rPr lang="en-GB" sz="1600">
                <a:solidFill>
                  <a:schemeClr val="tx1"/>
                </a:solidFill>
                <a:latin typeface="FS Clerkenwell"/>
              </a:rPr>
              <a:t>- transitions/inductions</a:t>
            </a:r>
          </a:p>
          <a:p>
            <a:pPr marL="0" indent="0">
              <a:buNone/>
            </a:pPr>
            <a:r>
              <a:rPr lang="en-GB" sz="1600">
                <a:latin typeface="FS Clerkenwell"/>
              </a:rPr>
              <a:t>- pedagogy in online/blended spaces</a:t>
            </a:r>
          </a:p>
          <a:p>
            <a:pPr marL="0" indent="0">
              <a:buNone/>
            </a:pPr>
            <a:r>
              <a:rPr lang="en-GB" sz="1600">
                <a:solidFill>
                  <a:schemeClr val="tx1"/>
                </a:solidFill>
                <a:latin typeface="FS Clerkenwell"/>
              </a:rPr>
              <a:t>- assessment practices (online exams) and processes (no detriment policies)</a:t>
            </a:r>
            <a:endParaRPr lang="en-GB" sz="16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>
                <a:solidFill>
                  <a:schemeClr val="tx1"/>
                </a:solidFill>
                <a:latin typeface="FS Clerkenwell"/>
              </a:rPr>
              <a:t>- student support (emergency hardship funding) </a:t>
            </a:r>
          </a:p>
          <a:p>
            <a:pPr marL="0" indent="0">
              <a:buNone/>
            </a:pPr>
            <a:r>
              <a:rPr lang="en-GB" sz="1600">
                <a:latin typeface="FS Clerkenwell"/>
              </a:rPr>
              <a:t> </a:t>
            </a:r>
            <a:endParaRPr lang="en-GB" sz="1600">
              <a:latin typeface="FS Clerkenwell"/>
              <a:cs typeface="Calibri"/>
            </a:endParaRPr>
          </a:p>
          <a:p>
            <a:pPr marL="0" indent="0">
              <a:buNone/>
            </a:pPr>
            <a:r>
              <a:rPr lang="en-GB" sz="1600">
                <a:solidFill>
                  <a:schemeClr val="tx1"/>
                </a:solidFill>
                <a:latin typeface="FS Clerkenwell"/>
                <a:cs typeface="Calibri"/>
              </a:rPr>
              <a:t>.....what has been the impact on student outcomes?</a:t>
            </a:r>
            <a:endParaRPr lang="en-GB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30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9C03-F429-453D-B899-BB31DA95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631336"/>
                </a:solidFill>
                <a:latin typeface="FS Clerkenwell"/>
              </a:rPr>
              <a:t>Thinking about ‘success’ holistically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B33429-D63A-45B0-8B8C-4C0F4852DC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598743"/>
              </p:ext>
            </p:extLst>
          </p:nvPr>
        </p:nvGraphicFramePr>
        <p:xfrm>
          <a:off x="628650" y="1370013"/>
          <a:ext cx="7886700" cy="3262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081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63131C"/>
                </a:solidFill>
                <a:latin typeface="FS Clerkenwell"/>
                <a:cs typeface="Arial"/>
              </a:rPr>
              <a:t>Aims of this session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2000">
                <a:latin typeface="FS Clerkenwell"/>
              </a:rPr>
              <a:t>Unpick factors impacting on student retention and success, relating these to the concept of ‘mattering’</a:t>
            </a:r>
          </a:p>
          <a:p>
            <a:pPr marL="0" indent="0">
              <a:buNone/>
            </a:pPr>
            <a:endParaRPr lang="en-GB" sz="900">
              <a:latin typeface="FS Clerkenwell"/>
            </a:endParaRPr>
          </a:p>
          <a:p>
            <a:r>
              <a:rPr lang="en-GB" sz="2000">
                <a:latin typeface="FS Clerkenwell"/>
              </a:rPr>
              <a:t>Challenge impact and evaluation practices</a:t>
            </a:r>
          </a:p>
          <a:p>
            <a:pPr marL="0" indent="0">
              <a:buNone/>
            </a:pPr>
            <a:endParaRPr lang="en-GB" sz="900">
              <a:latin typeface="FS Clerkenwell"/>
            </a:endParaRPr>
          </a:p>
          <a:p>
            <a:r>
              <a:rPr lang="en-GB" sz="2000">
                <a:latin typeface="FS Clerkenwell"/>
              </a:rPr>
              <a:t>Reflect on lessons learned from recent practices and what this means for the future within the Hallam context</a:t>
            </a:r>
          </a:p>
          <a:p>
            <a:pPr marL="0" indent="0">
              <a:buNone/>
            </a:pPr>
            <a:endParaRPr lang="en-GB" sz="900">
              <a:latin typeface="FS Clerkenwell"/>
            </a:endParaRPr>
          </a:p>
          <a:p>
            <a:r>
              <a:rPr lang="en-GB" sz="2000">
                <a:latin typeface="FS Clerkenwell"/>
              </a:rPr>
              <a:t>Padlet and break our rooms available for reflections: </a:t>
            </a:r>
            <a:r>
              <a:rPr lang="en-GB" sz="2000">
                <a:solidFill>
                  <a:srgbClr val="201F1E"/>
                </a:solidFill>
                <a:effectLst/>
                <a:latin typeface="Calibri"/>
                <a:cs typeface="Calibri"/>
                <a:hlinkClick r:id="rId3"/>
              </a:rPr>
              <a:t>https://shu.padlet.org/dsjd11/gpoay7fvlygyz4hk</a:t>
            </a:r>
            <a:r>
              <a:rPr lang="en-GB" sz="2000">
                <a:solidFill>
                  <a:srgbClr val="201F1E"/>
                </a:solidFill>
                <a:effectLst/>
                <a:latin typeface="Calibri"/>
                <a:cs typeface="Calibri"/>
              </a:rPr>
              <a:t>  </a:t>
            </a:r>
          </a:p>
          <a:p>
            <a:pPr marL="0" indent="0">
              <a:buNone/>
            </a:pPr>
            <a:r>
              <a:rPr lang="en-GB" sz="2000">
                <a:solidFill>
                  <a:srgbClr val="201F1E"/>
                </a:solidFill>
                <a:latin typeface="Calibri"/>
                <a:cs typeface="Calibri"/>
              </a:rPr>
              <a:t>    </a:t>
            </a:r>
            <a:endParaRPr lang="en-GB" sz="2000">
              <a:latin typeface="FS Clerkenwell"/>
            </a:endParaRPr>
          </a:p>
        </p:txBody>
      </p:sp>
      <p:pic>
        <p:nvPicPr>
          <p:cNvPr id="3" name="Graphic 2" descr="Lightbulb and gear with solid fill">
            <a:extLst>
              <a:ext uri="{FF2B5EF4-FFF2-40B4-BE49-F238E27FC236}">
                <a16:creationId xmlns:a16="http://schemas.microsoft.com/office/drawing/2014/main" id="{57C67AE1-46BF-4517-B9DD-BCFEB4D30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9520" y="3355521"/>
            <a:ext cx="914400" cy="91440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8A1FCD86-ECD9-4F82-A3C1-7AFD2AECD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792" y="2619"/>
            <a:ext cx="1851766" cy="108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7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B812C17-C74B-4291-814D-A3C768917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4" r="-1" b="-1"/>
          <a:stretch/>
        </p:blipFill>
        <p:spPr>
          <a:xfrm>
            <a:off x="240030" y="240030"/>
            <a:ext cx="8661654" cy="334670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669030"/>
            <a:ext cx="8661654" cy="1234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23A33-6656-4744-8F5E-6ECA6C16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3819906"/>
            <a:ext cx="5229903" cy="9464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chemeClr val="bg1"/>
                </a:solidFill>
              </a:rPr>
              <a:t>The impact pipeline: </a:t>
            </a:r>
            <a:br>
              <a:rPr lang="en-US" sz="3100">
                <a:solidFill>
                  <a:schemeClr val="bg1"/>
                </a:solidFill>
              </a:rPr>
            </a:br>
            <a:r>
              <a:rPr lang="en-US" sz="3100">
                <a:solidFill>
                  <a:schemeClr val="bg1"/>
                </a:solidFill>
              </a:rPr>
              <a:t>what works?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7D71D-628A-4A25-8C87-8110470CD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6" y="3819906"/>
            <a:ext cx="2169740" cy="946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sz="1500">
                <a:solidFill>
                  <a:schemeClr val="bg2"/>
                </a:solidFill>
              </a:rPr>
              <a:t>We challenge sector stakeholders is to fix the ‘leaky pipeline’ of impact evidence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3948079"/>
            <a:ext cx="0" cy="6858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A7C23403-353A-4576-9F72-2F4D01F34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606" y="3867874"/>
            <a:ext cx="1307479" cy="7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9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047A-9FA3-4F72-831C-44131D1F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>
                <a:solidFill>
                  <a:srgbClr val="631336"/>
                </a:solidFill>
                <a:latin typeface="FS Clerkenwell"/>
              </a:rPr>
              <a:t>How can evidence support flexibility in policy and practice?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2B04993-A108-4312-9422-DB19E10D7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5214496"/>
              </p:ext>
            </p:extLst>
          </p:nvPr>
        </p:nvGraphicFramePr>
        <p:xfrm>
          <a:off x="554247" y="1290442"/>
          <a:ext cx="8229600" cy="3237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c 6" descr="Open book with solid fill">
            <a:extLst>
              <a:ext uri="{FF2B5EF4-FFF2-40B4-BE49-F238E27FC236}">
                <a16:creationId xmlns:a16="http://schemas.microsoft.com/office/drawing/2014/main" id="{33DE916C-2A9E-4665-8FC8-2CEE44079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42745" y="2301765"/>
            <a:ext cx="914400" cy="914400"/>
          </a:xfrm>
          <a:prstGeom prst="rect">
            <a:avLst/>
          </a:prstGeom>
        </p:spPr>
      </p:pic>
      <p:pic>
        <p:nvPicPr>
          <p:cNvPr id="9" name="Graphic 8" descr="Schoolhouse with solid fill">
            <a:extLst>
              <a:ext uri="{FF2B5EF4-FFF2-40B4-BE49-F238E27FC236}">
                <a16:creationId xmlns:a16="http://schemas.microsoft.com/office/drawing/2014/main" id="{29DA5800-DE0C-42F8-8A26-A2C53FA43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55476" y="2301765"/>
            <a:ext cx="914400" cy="914400"/>
          </a:xfrm>
          <a:prstGeom prst="rect">
            <a:avLst/>
          </a:prstGeom>
        </p:spPr>
      </p:pic>
      <p:pic>
        <p:nvPicPr>
          <p:cNvPr id="11" name="Graphic 10" descr="Graduation cap with solid fill">
            <a:extLst>
              <a:ext uri="{FF2B5EF4-FFF2-40B4-BE49-F238E27FC236}">
                <a16:creationId xmlns:a16="http://schemas.microsoft.com/office/drawing/2014/main" id="{BE5F2C96-362B-4BB3-BD86-51CA171E3B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99586" y="2301765"/>
            <a:ext cx="914400" cy="914400"/>
          </a:xfrm>
          <a:prstGeom prst="rect">
            <a:avLst/>
          </a:prstGeom>
        </p:spPr>
      </p:pic>
      <p:pic>
        <p:nvPicPr>
          <p:cNvPr id="13" name="Graphic 12" descr="Meeting with solid fill">
            <a:extLst>
              <a:ext uri="{FF2B5EF4-FFF2-40B4-BE49-F238E27FC236}">
                <a16:creationId xmlns:a16="http://schemas.microsoft.com/office/drawing/2014/main" id="{2FADC0F7-81D1-4F11-B35E-2F7CCB86A1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0014" y="2301765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AC0F1-38E6-44E4-869B-FA48AA6FE2E4}"/>
              </a:ext>
            </a:extLst>
          </p:cNvPr>
          <p:cNvSpPr/>
          <p:nvPr/>
        </p:nvSpPr>
        <p:spPr>
          <a:xfrm>
            <a:off x="315686" y="4659086"/>
            <a:ext cx="1628728" cy="370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505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5999" cy="51435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74171" cy="51435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22501-A775-40BB-A33D-38D5C5094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4" y="1059366"/>
            <a:ext cx="3134575" cy="16390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FS Clerkenwell"/>
              </a:rPr>
              <a:t>Padlet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3D8D6-45D8-4058-B2D9-4BB390309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1480" y="1059366"/>
            <a:ext cx="5526512" cy="327288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>
              <a:spcBef>
                <a:spcPct val="0"/>
              </a:spcBef>
            </a:pPr>
            <a:r>
              <a:rPr lang="en-GB" sz="2400">
                <a:latin typeface="FS Clerkenwell"/>
              </a:rPr>
              <a:t>What practices do you think should be continued and developed at Sheffield Hallam, in relation to student retention and success?</a:t>
            </a:r>
            <a:br>
              <a:rPr lang="en-US" sz="2400" i="1">
                <a:latin typeface="FS Clerkenwell"/>
              </a:rPr>
            </a:br>
            <a:endParaRPr lang="en-US" sz="2400" i="1">
              <a:latin typeface="FS Clerkenwell"/>
            </a:endParaRPr>
          </a:p>
          <a:p>
            <a:pPr marL="342900">
              <a:spcBef>
                <a:spcPct val="0"/>
              </a:spcBef>
            </a:pPr>
            <a:r>
              <a:rPr lang="en-US" sz="2400">
                <a:latin typeface="FS Clerkenwell"/>
              </a:rPr>
              <a:t>What makes you think this? (How do you know these approaches have worked?)</a:t>
            </a:r>
            <a:endParaRPr lang="en-US" sz="1100">
              <a:latin typeface="Calibri" panose="020F0502020204030204"/>
              <a:cs typeface="Calibri"/>
            </a:endParaRPr>
          </a:p>
          <a:p>
            <a:pPr marL="342900">
              <a:spcBef>
                <a:spcPct val="0"/>
              </a:spcBef>
            </a:pPr>
            <a:endParaRPr lang="en-US" sz="2400">
              <a:latin typeface="FS Clerkenwell"/>
            </a:endParaRPr>
          </a:p>
          <a:p>
            <a:pPr marL="342900">
              <a:spcBef>
                <a:spcPct val="0"/>
              </a:spcBef>
            </a:pPr>
            <a:r>
              <a:rPr lang="en-US" sz="2400">
                <a:latin typeface="FS Clerkenwell"/>
              </a:rPr>
              <a:t>What further information / data do you need on student retention and success, to inform your planning for the future?</a:t>
            </a:r>
            <a:br>
              <a:rPr lang="en-US" sz="1100"/>
            </a:br>
            <a:br>
              <a:rPr lang="en-US" sz="1100"/>
            </a:br>
            <a:endParaRPr lang="en-US" sz="1100">
              <a:cs typeface="Calibri"/>
            </a:endParaRPr>
          </a:p>
          <a:p>
            <a:endParaRPr lang="en-US" sz="11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D8BE6-DA94-42D9-9392-E431604D5C31}"/>
              </a:ext>
            </a:extLst>
          </p:cNvPr>
          <p:cNvSpPr txBox="1"/>
          <p:nvPr/>
        </p:nvSpPr>
        <p:spPr>
          <a:xfrm>
            <a:off x="2292250" y="4237664"/>
            <a:ext cx="6885404" cy="87374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500">
                <a:latin typeface="FS Clerkenwell Light" panose="02000306080000020004" pitchFamily="50" charset="0"/>
                <a:ea typeface="+mn-ea"/>
                <a:cs typeface="+mn-cs"/>
              </a:rPr>
              <a:t>Thank you for listening – time for discussions in break out rooms. Please record your discussion in the Padlet </a:t>
            </a:r>
            <a:r>
              <a:rPr lang="en-GB" sz="1600">
                <a:solidFill>
                  <a:srgbClr val="201F1E"/>
                </a:solidFill>
                <a:effectLst/>
                <a:latin typeface="Calibri"/>
                <a:cs typeface="Calibri"/>
                <a:hlinkClick r:id="rId3"/>
              </a:rPr>
              <a:t>https://shu.padlet.org/dsjd11/gpoay7fvlygyz4hk</a:t>
            </a:r>
            <a:r>
              <a:rPr lang="en-GB" sz="1600">
                <a:solidFill>
                  <a:srgbClr val="201F1E"/>
                </a:solidFill>
                <a:effectLst/>
                <a:latin typeface="Calibri"/>
                <a:cs typeface="Calibri"/>
              </a:rPr>
              <a:t>  </a:t>
            </a:r>
          </a:p>
        </p:txBody>
      </p:sp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E6800CC-E00E-453D-8B87-E1138764B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54" y="2466179"/>
            <a:ext cx="1851766" cy="108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4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4D5B9B-9845-4AEA-8216-9D84E5DD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188" y="2619"/>
            <a:ext cx="1851766" cy="1084884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-3213" y="2194239"/>
            <a:ext cx="9146306" cy="1095944"/>
          </a:xfrm>
        </p:spPr>
        <p:txBody>
          <a:bodyPr>
            <a:normAutofit fontScale="90000"/>
          </a:bodyPr>
          <a:lstStyle/>
          <a:p>
            <a:pPr algn="ctr"/>
            <a:endParaRPr lang="en-US" sz="4800">
              <a:latin typeface="FS Clerkenwell"/>
              <a:ea typeface="+mj-lt"/>
              <a:cs typeface="+mj-lt"/>
            </a:endParaRPr>
          </a:p>
          <a:p>
            <a:pPr algn="ctr"/>
            <a:r>
              <a:rPr lang="en-US" sz="4800" b="1">
                <a:solidFill>
                  <a:srgbClr val="631336"/>
                </a:solidFill>
                <a:latin typeface="FS Clerkenwell"/>
                <a:cs typeface="Arial"/>
              </a:rPr>
              <a:t>Student Retention and Success:</a:t>
            </a:r>
            <a:br>
              <a:rPr lang="en-US" sz="4800" b="1">
                <a:latin typeface="FS Clerkenwell"/>
                <a:cs typeface="Arial"/>
              </a:rPr>
            </a:br>
            <a:r>
              <a:rPr lang="en-US" sz="4800" b="1">
                <a:solidFill>
                  <a:srgbClr val="631336"/>
                </a:solidFill>
                <a:latin typeface="FS Clerkenwell"/>
                <a:cs typeface="Arial"/>
              </a:rPr>
              <a:t>What Works and How Do We Know?</a:t>
            </a:r>
            <a:br>
              <a:rPr lang="en-US" b="1">
                <a:latin typeface="FS Clerkenwell"/>
                <a:cs typeface="Arial"/>
              </a:rPr>
            </a:br>
            <a:r>
              <a:rPr lang="en-US" sz="3200" b="1">
                <a:latin typeface="FS Clerkenwell"/>
                <a:cs typeface="Arial"/>
              </a:rPr>
              <a:t>Hallam Symposium Series</a:t>
            </a:r>
            <a:br>
              <a:rPr lang="en-US" sz="3200">
                <a:latin typeface="FS Clerkenwell"/>
                <a:cs typeface="Arial"/>
              </a:rPr>
            </a:br>
            <a:r>
              <a:rPr lang="en-US" sz="3200">
                <a:latin typeface="FS Clerkenwell"/>
                <a:cs typeface="Arial"/>
              </a:rPr>
              <a:t>Student Experience, Teaching and Learning</a:t>
            </a:r>
            <a:br>
              <a:rPr lang="en-US" sz="3200">
                <a:latin typeface="FS Clerkenwell"/>
                <a:cs typeface="Arial"/>
              </a:rPr>
            </a:br>
            <a:r>
              <a:rPr lang="en-US" sz="3200">
                <a:latin typeface="FS Clerkenwell"/>
                <a:cs typeface="Arial"/>
              </a:rPr>
              <a:t>Student Engagement, Evaluation and Research</a:t>
            </a:r>
            <a:br>
              <a:rPr lang="en-US" sz="3200">
                <a:latin typeface="FS Clerkenwell"/>
                <a:cs typeface="Arial"/>
              </a:rPr>
            </a:br>
            <a:br>
              <a:rPr lang="en-US" sz="3200">
                <a:latin typeface="FS Clerkenwell"/>
                <a:cs typeface="Arial"/>
              </a:rPr>
            </a:br>
            <a:r>
              <a:rPr lang="en-US" sz="2800">
                <a:latin typeface="FS Clerkenwell"/>
                <a:cs typeface="Arial"/>
                <a:hlinkClick r:id="rId4"/>
              </a:rPr>
              <a:t>https://blog.shu.ac.uk/steer/2022/02/09/hallam-symposium-series-student-retention-and-success-what-works-and-how-do-we-know/</a:t>
            </a:r>
            <a:r>
              <a:rPr lang="en-US" sz="2800">
                <a:latin typeface="FS Clerkenwell"/>
                <a:cs typeface="Arial"/>
              </a:rPr>
              <a:t> </a:t>
            </a:r>
            <a:br>
              <a:rPr lang="en-US" sz="2800">
                <a:latin typeface="FS Clerkenwell"/>
                <a:cs typeface="Arial"/>
              </a:rPr>
            </a:br>
            <a:r>
              <a:rPr lang="en-US" sz="2800">
                <a:latin typeface="FS Clerkenwell"/>
                <a:cs typeface="Arial"/>
              </a:rPr>
              <a:t>@SHU_StEER</a:t>
            </a:r>
          </a:p>
        </p:txBody>
      </p:sp>
    </p:spTree>
    <p:extLst>
      <p:ext uri="{BB962C8B-B14F-4D97-AF65-F5344CB8AC3E}">
        <p14:creationId xmlns:p14="http://schemas.microsoft.com/office/powerpoint/2010/main" val="378556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63131C"/>
                </a:solidFill>
                <a:latin typeface="FS Clerkenwell"/>
                <a:cs typeface="Arial"/>
              </a:rPr>
              <a:t>Evidence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628650" y="1087503"/>
            <a:ext cx="7886700" cy="3919926"/>
          </a:xfr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1400" b="1">
                <a:solidFill>
                  <a:srgbClr val="631336"/>
                </a:solidFill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Sector Evidence</a:t>
            </a:r>
          </a:p>
          <a:p>
            <a:r>
              <a:rPr lang="en-GB" sz="1400"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AUSTEN, Liz, HODGSON, Rebecca, HEATON, Caroline, PICKERING Nathaniel, DICKINSON, Jill (2021) Access, retention, attainment, progression – an integrative literature review, AdvanceHE, available at </a:t>
            </a:r>
            <a:r>
              <a:rPr lang="en-GB" sz="1400" u="none" strike="noStrike">
                <a:solidFill>
                  <a:srgbClr val="B70D50"/>
                </a:solidFill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https://www.advance-he.ac.uk/news-and-views/access-retention-attainment-progression-integrative-literature-review</a:t>
            </a:r>
            <a:endParaRPr lang="en-GB" sz="1400" u="none" strike="noStrike">
              <a:solidFill>
                <a:srgbClr val="B70D50"/>
              </a:solidFill>
              <a:effectLst/>
              <a:latin typeface="FS Clerkenwell Light" panose="02000306080000020004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AUSTEN, Liz &amp; HODGSON Rebecca (2021) How to fix the “leaky pipeline” of impact evidence in access and participation work, </a:t>
            </a:r>
            <a:r>
              <a:rPr lang="en-GB" sz="1400" i="1"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wonkhe, </a:t>
            </a:r>
            <a:r>
              <a:rPr lang="en-GB" sz="1400" i="1" u="none" strike="noStrike">
                <a:solidFill>
                  <a:srgbClr val="B70D50"/>
                </a:solidFill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https://wonkhe.com/blogs/fixing-the-leaky-pipeline-of-impact-evidence-in-access-and-participation-work/</a:t>
            </a:r>
            <a:endParaRPr lang="en-GB" sz="1400" i="1" u="none" strike="noStrike">
              <a:solidFill>
                <a:srgbClr val="B70D50"/>
              </a:solidFill>
              <a:effectLst/>
              <a:latin typeface="FS Clerkenwell Light" panose="02000306080000020004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400" b="1">
                <a:solidFill>
                  <a:srgbClr val="631336"/>
                </a:solidFill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Hallam Evidence</a:t>
            </a:r>
            <a:endParaRPr lang="en-GB" sz="1400" b="1" u="none" strike="noStrike">
              <a:solidFill>
                <a:srgbClr val="631336"/>
              </a:solidFill>
              <a:effectLst/>
              <a:latin typeface="FS Clerkenwell Light" panose="02000306080000020004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>
                <a:latin typeface="FS Clerkenwell Light" panose="02000306080000020004" pitchFamily="50" charset="0"/>
              </a:rPr>
              <a:t>DONNELLY, ALAN (2022) Exploring course leader reflections in relation to learning community and learning resources </a:t>
            </a:r>
            <a:r>
              <a:rPr lang="en-GB" sz="1400">
                <a:latin typeface="FS Clerkenwell Light" panose="02000306080000020004" pitchFamily="50" charset="0"/>
                <a:hlinkClick r:id="rId5"/>
              </a:rPr>
              <a:t>https://sheffieldhallam.sharepoint.com/sites/4060/SitePages/STEER-Reports.aspx</a:t>
            </a:r>
            <a:endParaRPr lang="en-GB" sz="1400">
              <a:latin typeface="FS Clerkenwell Light" panose="02000306080000020004" pitchFamily="50" charset="0"/>
            </a:endParaRPr>
          </a:p>
          <a:p>
            <a:r>
              <a:rPr lang="en-GB" sz="1400"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AUSTEN, Liz, DONNELLY, Alan, PARKIN, Matt (2021) Students are surviving not thriving through financial hardship, </a:t>
            </a:r>
            <a:r>
              <a:rPr lang="en-GB" sz="1400" i="1"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wonkhe</a:t>
            </a:r>
            <a:r>
              <a:rPr lang="en-GB" sz="1400"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u="none" strike="noStrike">
                <a:solidFill>
                  <a:srgbClr val="B70D50"/>
                </a:solidFill>
                <a:effectLst/>
                <a:latin typeface="FS Clerkenwell Light" panose="02000306080000020004" pitchFamily="50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https://wonkhe.com/blogs/students-are-surviving-not-thriving-through-financial-hardship/</a:t>
            </a:r>
            <a:endParaRPr lang="en-GB" sz="1400" i="1">
              <a:solidFill>
                <a:srgbClr val="B70D50"/>
              </a:solidFill>
              <a:latin typeface="FS Clerkenwell Light" panose="02000306080000020004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>
                <a:latin typeface="FS Clerkenwell Light" panose="02000306080000020004" pitchFamily="50" charset="0"/>
              </a:rPr>
              <a:t>DONNELLY, ALAN (2021) Evaluating the impact of higher education funding aimed to address student hardship </a:t>
            </a:r>
            <a:r>
              <a:rPr lang="en-GB" sz="1400">
                <a:latin typeface="FS Clerkenwell Light" panose="02000306080000020004" pitchFamily="50" charset="0"/>
                <a:hlinkClick r:id="rId5"/>
              </a:rPr>
              <a:t>https://sheffieldhallam.sharepoint.com/sites/4060/SitePages/STEER-Reports.aspx</a:t>
            </a:r>
            <a:r>
              <a:rPr lang="en-GB" sz="1400">
                <a:latin typeface="FS Clerkenwell Light" panose="02000306080000020004" pitchFamily="50" charset="0"/>
              </a:rPr>
              <a:t> </a:t>
            </a:r>
          </a:p>
          <a:p>
            <a:r>
              <a:rPr lang="en-GB" sz="1400">
                <a:latin typeface="FS Clerkenwell Light" panose="02000306080000020004" pitchFamily="50" charset="0"/>
              </a:rPr>
              <a:t>AUSTEN, Liz (2020/21) Evaluation of Hallam's Teaching and Learning responses during COVID-19, </a:t>
            </a:r>
            <a:r>
              <a:rPr lang="en-GB" sz="1400">
                <a:latin typeface="FS Clerkenwell Light" panose="02000306080000020004" pitchFamily="50" charset="0"/>
                <a:hlinkClick r:id="rId5"/>
              </a:rPr>
              <a:t>https://sheffieldhallam.sharepoint.com/sites/4060/SitePages/STEER-Reports.aspx</a:t>
            </a:r>
            <a:r>
              <a:rPr lang="en-GB" sz="1400">
                <a:latin typeface="FS Clerkenwell Light" panose="02000306080000020004" pitchFamily="50" charset="0"/>
              </a:rPr>
              <a:t> </a:t>
            </a:r>
          </a:p>
          <a:p>
            <a:endParaRPr lang="en-GB" sz="1400">
              <a:latin typeface="FS Clerkenwell Light" panose="02000306080000020004" pitchFamily="50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8A1FCD86-ECD9-4F82-A3C1-7AFD2AECD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4792" y="2619"/>
            <a:ext cx="1851766" cy="108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69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876" y="1399411"/>
            <a:ext cx="5930153" cy="1172342"/>
          </a:xfrm>
        </p:spPr>
        <p:txBody>
          <a:bodyPr>
            <a:noAutofit/>
          </a:bodyPr>
          <a:lstStyle/>
          <a:p>
            <a:pPr algn="ctr"/>
            <a:r>
              <a:rPr lang="en-GB" sz="3600">
                <a:solidFill>
                  <a:schemeClr val="accent1"/>
                </a:solidFill>
                <a:latin typeface="+mn-lt"/>
              </a:rPr>
              <a:t>Enhancing Student Success</a:t>
            </a:r>
            <a:br>
              <a:rPr lang="en-GB" sz="3600">
                <a:solidFill>
                  <a:schemeClr val="accent1"/>
                </a:solidFill>
                <a:latin typeface="+mn-lt"/>
              </a:rPr>
            </a:br>
            <a:r>
              <a:rPr lang="en-GB" sz="3600">
                <a:solidFill>
                  <a:schemeClr val="accent1"/>
                </a:solidFill>
                <a:latin typeface="+mn-lt"/>
              </a:rPr>
              <a:t> </a:t>
            </a:r>
            <a:br>
              <a:rPr lang="en-GB" sz="3600">
                <a:solidFill>
                  <a:schemeClr val="accent1"/>
                </a:solidFill>
                <a:latin typeface="+mn-lt"/>
              </a:rPr>
            </a:br>
            <a:br>
              <a:rPr lang="en-GB" sz="3600">
                <a:solidFill>
                  <a:schemeClr val="accent6"/>
                </a:solidFill>
                <a:latin typeface="+mn-lt"/>
              </a:rPr>
            </a:br>
            <a:br>
              <a:rPr lang="en-GB" sz="3600">
                <a:solidFill>
                  <a:schemeClr val="accent6"/>
                </a:solidFill>
                <a:latin typeface="+mn-lt"/>
              </a:rPr>
            </a:br>
            <a:endParaRPr lang="en-GB" sz="360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4876" y="3293328"/>
            <a:ext cx="36118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ＭＳ Ｐゴシック" charset="0"/>
                <a:hlinkClick r:id="rId3"/>
              </a:rPr>
              <a:t>Stuart.Norton@advance-he.ac.u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ＭＳ Ｐゴシック" charset="0"/>
                <a:hlinkClick r:id="rId3"/>
              </a:rPr>
              <a:t>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S_J_Norton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02" y="3547810"/>
            <a:ext cx="568253" cy="568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1740" y="3293328"/>
            <a:ext cx="393136" cy="3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0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/>
              <a:t>Overview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01949"/>
            <a:ext cx="8229600" cy="3394472"/>
          </a:xfrm>
        </p:spPr>
        <p:txBody>
          <a:bodyPr/>
          <a:lstStyle/>
          <a:p>
            <a:pPr lvl="0">
              <a:spcAft>
                <a:spcPts val="600"/>
              </a:spcAft>
            </a:pPr>
            <a:endParaRPr lang="en-GB" sz="1800"/>
          </a:p>
          <a:p>
            <a:pPr lvl="0">
              <a:spcAft>
                <a:spcPts val="600"/>
              </a:spcAft>
            </a:pPr>
            <a:r>
              <a:rPr lang="en-GB" sz="1800"/>
              <a:t>Context &amp; strategic importance</a:t>
            </a:r>
          </a:p>
          <a:p>
            <a:pPr lvl="0">
              <a:spcAft>
                <a:spcPts val="600"/>
              </a:spcAft>
            </a:pPr>
            <a:r>
              <a:rPr lang="en-GB" sz="1800"/>
              <a:t>Beyond Covid-19 </a:t>
            </a:r>
          </a:p>
          <a:p>
            <a:pPr lvl="0">
              <a:spcAft>
                <a:spcPts val="600"/>
              </a:spcAft>
            </a:pPr>
            <a:r>
              <a:rPr lang="en-GB" sz="1800"/>
              <a:t>Preparing students for successful trajectories </a:t>
            </a:r>
          </a:p>
          <a:p>
            <a:pPr lvl="0">
              <a:spcAft>
                <a:spcPts val="600"/>
              </a:spcAft>
            </a:pPr>
            <a:r>
              <a:rPr lang="en-GB" sz="1800"/>
              <a:t>Discourse and interventions – a significant juncture  </a:t>
            </a:r>
          </a:p>
          <a:p>
            <a:pPr lvl="0">
              <a:spcAft>
                <a:spcPts val="600"/>
              </a:spcAft>
            </a:pPr>
            <a:r>
              <a:rPr lang="en-GB" sz="1800"/>
              <a:t>A shameless plug</a:t>
            </a:r>
          </a:p>
          <a:p>
            <a:pPr>
              <a:spcAft>
                <a:spcPts val="600"/>
              </a:spcAft>
            </a:pPr>
            <a:endParaRPr lang="en-GB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430" y="1401949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59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32" y="1893346"/>
            <a:ext cx="2036527" cy="1158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607" y="1838609"/>
            <a:ext cx="1751140" cy="1297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250"/>
            <a:ext cx="8229600" cy="857250"/>
          </a:xfrm>
        </p:spPr>
        <p:txBody>
          <a:bodyPr/>
          <a:lstStyle/>
          <a:p>
            <a:pPr algn="ctr"/>
            <a:r>
              <a:rPr lang="en-GB" sz="3600"/>
              <a:t>Context &amp; the strategic importance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1FE01-633F-3C45-B0F5-27F3AEE4191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6" b="24146"/>
          <a:stretch>
            <a:fillRect/>
          </a:stretch>
        </p:blipFill>
        <p:spPr bwMode="auto">
          <a:xfrm>
            <a:off x="366620" y="3077415"/>
            <a:ext cx="1709737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 descr="Image result for of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5" y="3794011"/>
            <a:ext cx="1695082" cy="65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67" y="1229009"/>
            <a:ext cx="142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62" y="1123385"/>
            <a:ext cx="1605756" cy="84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85" y="2964448"/>
            <a:ext cx="1807575" cy="70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5852" r="19717" b="12369"/>
          <a:stretch>
            <a:fillRect/>
          </a:stretch>
        </p:blipFill>
        <p:spPr bwMode="auto">
          <a:xfrm>
            <a:off x="7152857" y="2969096"/>
            <a:ext cx="1627187" cy="49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 b="12775"/>
          <a:stretch>
            <a:fillRect/>
          </a:stretch>
        </p:blipFill>
        <p:spPr bwMode="auto">
          <a:xfrm>
            <a:off x="4896961" y="1183541"/>
            <a:ext cx="1365250" cy="72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58" y="2130019"/>
            <a:ext cx="1664054" cy="55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Image result for graduate outcomes (LEO)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9" y="1123384"/>
            <a:ext cx="1882691" cy="8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90" y="3794957"/>
            <a:ext cx="1304925" cy="67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op Employers Institute awards Alstom as a Top Employer 20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61" y="2911621"/>
            <a:ext cx="1329206" cy="7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Student Survey : National Student Surve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90" y="1967921"/>
            <a:ext cx="1084139" cy="108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6702" y="3878915"/>
            <a:ext cx="1286253" cy="691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88496" y="3718341"/>
            <a:ext cx="1204083" cy="8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93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Retention, progression, success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7928" y="1200150"/>
            <a:ext cx="3237144" cy="339407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1480921"/>
            <a:ext cx="4038600" cy="283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8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/>
              <a:t>Beyond </a:t>
            </a:r>
            <a:r>
              <a:rPr lang="en-GB" sz="3600" err="1"/>
              <a:t>Covid</a:t>
            </a:r>
            <a:r>
              <a:rPr lang="en-GB" sz="3600"/>
              <a:t> 19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46751" y="2347460"/>
            <a:ext cx="2049662" cy="1152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712" y="1195821"/>
            <a:ext cx="1930041" cy="1030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544" y="1254873"/>
            <a:ext cx="1601675" cy="900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168" y="3670016"/>
            <a:ext cx="1874042" cy="928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2313" y="2371777"/>
            <a:ext cx="1750830" cy="1011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41" y="2308928"/>
            <a:ext cx="1482710" cy="1112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035" y="3516567"/>
            <a:ext cx="1957387" cy="1100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293" y="1154799"/>
            <a:ext cx="1957494" cy="1101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000" y="3426071"/>
            <a:ext cx="1791226" cy="11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9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2047" y="1063228"/>
            <a:ext cx="3514753" cy="3394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/>
              <a:t>Preparing for successful trajectories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531" y="1284929"/>
            <a:ext cx="4750643" cy="339447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1600"/>
              <a:t>Focus areas for achieving student success in HE.</a:t>
            </a:r>
          </a:p>
          <a:p>
            <a:pPr>
              <a:spcAft>
                <a:spcPts val="1200"/>
              </a:spcAft>
            </a:pPr>
            <a:r>
              <a:rPr lang="en-GB" sz="1600"/>
              <a:t>Aims to impact upon success by influencing 4 interconnecting aspects of teaching excellence.</a:t>
            </a:r>
          </a:p>
          <a:p>
            <a:pPr>
              <a:spcAft>
                <a:spcPts val="1200"/>
              </a:spcAft>
            </a:pPr>
            <a:r>
              <a:rPr lang="en-GB" sz="1600"/>
              <a:t>Prioritises 6 themes as conduits for achieving student success.</a:t>
            </a:r>
          </a:p>
          <a:p>
            <a:pPr>
              <a:spcAft>
                <a:spcPts val="1200"/>
              </a:spcAft>
            </a:pPr>
            <a:r>
              <a:rPr lang="en-GB" sz="1600"/>
              <a:t>Upholds 4 guiding principles for practice.</a:t>
            </a:r>
          </a:p>
          <a:p>
            <a:pPr>
              <a:spcAft>
                <a:spcPts val="1200"/>
              </a:spcAft>
            </a:pPr>
            <a:r>
              <a:rPr lang="en-GB" sz="1600"/>
              <a:t>Promotes a regard for 6 operational commitments, reflective of the culture</a:t>
            </a:r>
          </a:p>
        </p:txBody>
      </p:sp>
    </p:spTree>
    <p:extLst>
      <p:ext uri="{BB962C8B-B14F-4D97-AF65-F5344CB8AC3E}">
        <p14:creationId xmlns:p14="http://schemas.microsoft.com/office/powerpoint/2010/main" val="65547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dvanceHE_powerpoint_020518">
  <a:themeElements>
    <a:clrScheme name="Advance HE">
      <a:dk1>
        <a:srgbClr val="4D4D4F"/>
      </a:dk1>
      <a:lt1>
        <a:sysClr val="window" lastClr="FFFFFF"/>
      </a:lt1>
      <a:dk2>
        <a:srgbClr val="4D4D4F"/>
      </a:dk2>
      <a:lt2>
        <a:srgbClr val="FFFFFF"/>
      </a:lt2>
      <a:accent1>
        <a:srgbClr val="02A4A6"/>
      </a:accent1>
      <a:accent2>
        <a:srgbClr val="544587"/>
      </a:accent2>
      <a:accent3>
        <a:srgbClr val="FE4A5D"/>
      </a:accent3>
      <a:accent4>
        <a:srgbClr val="EA6953"/>
      </a:accent4>
      <a:accent5>
        <a:srgbClr val="F4BE49"/>
      </a:accent5>
      <a:accent6>
        <a:srgbClr val="005870"/>
      </a:accent6>
      <a:hlink>
        <a:srgbClr val="323E48"/>
      </a:hlink>
      <a:folHlink>
        <a:srgbClr val="D7D2C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PowerPoint_Presentation_16-9_Template</Template>
  <TotalTime>1</TotalTime>
  <Words>1399</Words>
  <Application>Microsoft Office PowerPoint</Application>
  <PresentationFormat>On-screen Show (16:9)</PresentationFormat>
  <Paragraphs>176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FS Clerkenwell</vt:lpstr>
      <vt:lpstr>FS Clerkenwell Light</vt:lpstr>
      <vt:lpstr>Symbol</vt:lpstr>
      <vt:lpstr>Wingdings</vt:lpstr>
      <vt:lpstr>Office Theme</vt:lpstr>
      <vt:lpstr>AdvanceHE_powerpoint_020518</vt:lpstr>
      <vt:lpstr>Student Retention and Success: What Works and How Do We Know?  Hallam Symposium Series Student Experience, Teaching and Learning Student Engagement, Evaluation and Research</vt:lpstr>
      <vt:lpstr>Aims of this session</vt:lpstr>
      <vt:lpstr>Evidence</vt:lpstr>
      <vt:lpstr>Enhancing Student Success     </vt:lpstr>
      <vt:lpstr>Overview</vt:lpstr>
      <vt:lpstr>Context &amp; the strategic importance </vt:lpstr>
      <vt:lpstr>Retention, progression, success</vt:lpstr>
      <vt:lpstr>Beyond Covid 19</vt:lpstr>
      <vt:lpstr>Preparing for successful trajectories</vt:lpstr>
      <vt:lpstr>Access, Retention, Attainment &amp; Progression </vt:lpstr>
      <vt:lpstr>Discourse &amp; interventions – a significant juncture</vt:lpstr>
      <vt:lpstr>A shameless plug</vt:lpstr>
      <vt:lpstr>ARAP Review Methodology</vt:lpstr>
      <vt:lpstr>Mattering: what works?</vt:lpstr>
      <vt:lpstr>RETENTION: participants’ likelihood of continuing or withdrawing from study.</vt:lpstr>
      <vt:lpstr>Retention: evidence and reflections</vt:lpstr>
      <vt:lpstr>ATTAINMENT (success?): the extent to which students are enabled to fulfil their potential; sometimes discussed in terms of achieving a 2.1- or first-class degree</vt:lpstr>
      <vt:lpstr>Attainment: evidence and reflections</vt:lpstr>
      <vt:lpstr>Thinking about ‘success’ holistically</vt:lpstr>
      <vt:lpstr>The impact pipeline:  what works?</vt:lpstr>
      <vt:lpstr>How can evidence support flexibility in policy and practice?</vt:lpstr>
      <vt:lpstr>Padlet activity</vt:lpstr>
      <vt:lpstr> Student Retention and Success: What Works and How Do We Know? Hallam Symposium Series Student Experience, Teaching and Learning Student Engagement, Evaluation and Research  https://blog.shu.ac.uk/steer/2022/02/09/hallam-symposium-series-student-retention-and-success-what-works-and-how-do-we-know/  @SHU_StEER</vt:lpstr>
    </vt:vector>
  </TitlesOfParts>
  <Company>The Higher Education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Austen, Liz</dc:creator>
  <cp:lastModifiedBy>Austen, Liz</cp:lastModifiedBy>
  <cp:revision>1</cp:revision>
  <cp:lastPrinted>2022-03-14T15:43:41Z</cp:lastPrinted>
  <dcterms:created xsi:type="dcterms:W3CDTF">2021-11-02T11:10:38Z</dcterms:created>
  <dcterms:modified xsi:type="dcterms:W3CDTF">2022-03-15T17:08:30Z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