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79" r:id="rId3"/>
    <p:sldId id="28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4"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DCCF7-FDAB-411B-8F73-D576FE7A23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F41DF89-1839-4C52-BCD3-8001230C5D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924D784-BB2E-47E1-8C29-FCE38C7851EB}"/>
              </a:ext>
            </a:extLst>
          </p:cNvPr>
          <p:cNvSpPr>
            <a:spLocks noGrp="1"/>
          </p:cNvSpPr>
          <p:nvPr>
            <p:ph type="dt" sz="half" idx="10"/>
          </p:nvPr>
        </p:nvSpPr>
        <p:spPr/>
        <p:txBody>
          <a:bodyPr/>
          <a:lstStyle/>
          <a:p>
            <a:fld id="{83BF4F03-9F14-49DD-9FC9-49DE4964D6B4}" type="datetimeFigureOut">
              <a:rPr lang="en-GB" smtClean="0"/>
              <a:t>15/07/2020</a:t>
            </a:fld>
            <a:endParaRPr lang="en-GB"/>
          </a:p>
        </p:txBody>
      </p:sp>
      <p:sp>
        <p:nvSpPr>
          <p:cNvPr id="5" name="Footer Placeholder 4">
            <a:extLst>
              <a:ext uri="{FF2B5EF4-FFF2-40B4-BE49-F238E27FC236}">
                <a16:creationId xmlns:a16="http://schemas.microsoft.com/office/drawing/2014/main" id="{0655980C-E26C-4F3E-87DB-43817D0B58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7B3A314-648E-4A85-92E2-33E05A72A0C9}"/>
              </a:ext>
            </a:extLst>
          </p:cNvPr>
          <p:cNvSpPr>
            <a:spLocks noGrp="1"/>
          </p:cNvSpPr>
          <p:nvPr>
            <p:ph type="sldNum" sz="quarter" idx="12"/>
          </p:nvPr>
        </p:nvSpPr>
        <p:spPr/>
        <p:txBody>
          <a:bodyPr/>
          <a:lstStyle/>
          <a:p>
            <a:fld id="{E75F71BB-B77A-42D2-A24A-1FDC1A74CAA7}" type="slidenum">
              <a:rPr lang="en-GB" smtClean="0"/>
              <a:t>‹#›</a:t>
            </a:fld>
            <a:endParaRPr lang="en-GB"/>
          </a:p>
        </p:txBody>
      </p:sp>
    </p:spTree>
    <p:extLst>
      <p:ext uri="{BB962C8B-B14F-4D97-AF65-F5344CB8AC3E}">
        <p14:creationId xmlns:p14="http://schemas.microsoft.com/office/powerpoint/2010/main" val="384077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EC921-539A-444E-93AE-3956889F132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9D873BF-972E-4D92-BBCE-C1825A1227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9BD08F-84C9-431F-AFEB-1F0C595B0FAC}"/>
              </a:ext>
            </a:extLst>
          </p:cNvPr>
          <p:cNvSpPr>
            <a:spLocks noGrp="1"/>
          </p:cNvSpPr>
          <p:nvPr>
            <p:ph type="dt" sz="half" idx="10"/>
          </p:nvPr>
        </p:nvSpPr>
        <p:spPr/>
        <p:txBody>
          <a:bodyPr/>
          <a:lstStyle/>
          <a:p>
            <a:fld id="{83BF4F03-9F14-49DD-9FC9-49DE4964D6B4}" type="datetimeFigureOut">
              <a:rPr lang="en-GB" smtClean="0"/>
              <a:t>15/07/2020</a:t>
            </a:fld>
            <a:endParaRPr lang="en-GB"/>
          </a:p>
        </p:txBody>
      </p:sp>
      <p:sp>
        <p:nvSpPr>
          <p:cNvPr id="5" name="Footer Placeholder 4">
            <a:extLst>
              <a:ext uri="{FF2B5EF4-FFF2-40B4-BE49-F238E27FC236}">
                <a16:creationId xmlns:a16="http://schemas.microsoft.com/office/drawing/2014/main" id="{4DF8E32E-16D9-49F2-9B7F-C4F19AF6362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042A51A-84F9-4543-98BF-53154C3519FA}"/>
              </a:ext>
            </a:extLst>
          </p:cNvPr>
          <p:cNvSpPr>
            <a:spLocks noGrp="1"/>
          </p:cNvSpPr>
          <p:nvPr>
            <p:ph type="sldNum" sz="quarter" idx="12"/>
          </p:nvPr>
        </p:nvSpPr>
        <p:spPr/>
        <p:txBody>
          <a:bodyPr/>
          <a:lstStyle/>
          <a:p>
            <a:fld id="{E75F71BB-B77A-42D2-A24A-1FDC1A74CAA7}" type="slidenum">
              <a:rPr lang="en-GB" smtClean="0"/>
              <a:t>‹#›</a:t>
            </a:fld>
            <a:endParaRPr lang="en-GB"/>
          </a:p>
        </p:txBody>
      </p:sp>
    </p:spTree>
    <p:extLst>
      <p:ext uri="{BB962C8B-B14F-4D97-AF65-F5344CB8AC3E}">
        <p14:creationId xmlns:p14="http://schemas.microsoft.com/office/powerpoint/2010/main" val="1536294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C1CF18-DE43-44C6-89E6-7636B26C40A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A777E6E-5A83-4153-9F4E-3F60B78077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8807A7E-CFAD-4396-8CCD-F709B794239C}"/>
              </a:ext>
            </a:extLst>
          </p:cNvPr>
          <p:cNvSpPr>
            <a:spLocks noGrp="1"/>
          </p:cNvSpPr>
          <p:nvPr>
            <p:ph type="dt" sz="half" idx="10"/>
          </p:nvPr>
        </p:nvSpPr>
        <p:spPr/>
        <p:txBody>
          <a:bodyPr/>
          <a:lstStyle/>
          <a:p>
            <a:fld id="{83BF4F03-9F14-49DD-9FC9-49DE4964D6B4}" type="datetimeFigureOut">
              <a:rPr lang="en-GB" smtClean="0"/>
              <a:t>15/07/2020</a:t>
            </a:fld>
            <a:endParaRPr lang="en-GB"/>
          </a:p>
        </p:txBody>
      </p:sp>
      <p:sp>
        <p:nvSpPr>
          <p:cNvPr id="5" name="Footer Placeholder 4">
            <a:extLst>
              <a:ext uri="{FF2B5EF4-FFF2-40B4-BE49-F238E27FC236}">
                <a16:creationId xmlns:a16="http://schemas.microsoft.com/office/drawing/2014/main" id="{9B26A58E-A9FF-441D-B557-EF5A396BBF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BE74493-AE55-46A7-83E6-D32865ADFF6E}"/>
              </a:ext>
            </a:extLst>
          </p:cNvPr>
          <p:cNvSpPr>
            <a:spLocks noGrp="1"/>
          </p:cNvSpPr>
          <p:nvPr>
            <p:ph type="sldNum" sz="quarter" idx="12"/>
          </p:nvPr>
        </p:nvSpPr>
        <p:spPr/>
        <p:txBody>
          <a:bodyPr/>
          <a:lstStyle/>
          <a:p>
            <a:fld id="{E75F71BB-B77A-42D2-A24A-1FDC1A74CAA7}" type="slidenum">
              <a:rPr lang="en-GB" smtClean="0"/>
              <a:t>‹#›</a:t>
            </a:fld>
            <a:endParaRPr lang="en-GB"/>
          </a:p>
        </p:txBody>
      </p:sp>
    </p:spTree>
    <p:extLst>
      <p:ext uri="{BB962C8B-B14F-4D97-AF65-F5344CB8AC3E}">
        <p14:creationId xmlns:p14="http://schemas.microsoft.com/office/powerpoint/2010/main" val="954467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FE26A-59AB-4731-9064-4A66C2620CF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33945EA-77F6-4F5A-BE02-9300D7B750D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C1B7E63-A045-4E0D-8829-407867105B98}"/>
              </a:ext>
            </a:extLst>
          </p:cNvPr>
          <p:cNvSpPr>
            <a:spLocks noGrp="1"/>
          </p:cNvSpPr>
          <p:nvPr>
            <p:ph type="dt" sz="half" idx="10"/>
          </p:nvPr>
        </p:nvSpPr>
        <p:spPr/>
        <p:txBody>
          <a:bodyPr/>
          <a:lstStyle/>
          <a:p>
            <a:fld id="{83BF4F03-9F14-49DD-9FC9-49DE4964D6B4}" type="datetimeFigureOut">
              <a:rPr lang="en-GB" smtClean="0"/>
              <a:t>15/07/2020</a:t>
            </a:fld>
            <a:endParaRPr lang="en-GB"/>
          </a:p>
        </p:txBody>
      </p:sp>
      <p:sp>
        <p:nvSpPr>
          <p:cNvPr id="5" name="Footer Placeholder 4">
            <a:extLst>
              <a:ext uri="{FF2B5EF4-FFF2-40B4-BE49-F238E27FC236}">
                <a16:creationId xmlns:a16="http://schemas.microsoft.com/office/drawing/2014/main" id="{38664A84-9894-42A7-AC0D-7426C38159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7BAEA4-F906-4C74-8102-E1AC9F983245}"/>
              </a:ext>
            </a:extLst>
          </p:cNvPr>
          <p:cNvSpPr>
            <a:spLocks noGrp="1"/>
          </p:cNvSpPr>
          <p:nvPr>
            <p:ph type="sldNum" sz="quarter" idx="12"/>
          </p:nvPr>
        </p:nvSpPr>
        <p:spPr/>
        <p:txBody>
          <a:bodyPr/>
          <a:lstStyle/>
          <a:p>
            <a:fld id="{E75F71BB-B77A-42D2-A24A-1FDC1A74CAA7}" type="slidenum">
              <a:rPr lang="en-GB" smtClean="0"/>
              <a:t>‹#›</a:t>
            </a:fld>
            <a:endParaRPr lang="en-GB"/>
          </a:p>
        </p:txBody>
      </p:sp>
    </p:spTree>
    <p:extLst>
      <p:ext uri="{BB962C8B-B14F-4D97-AF65-F5344CB8AC3E}">
        <p14:creationId xmlns:p14="http://schemas.microsoft.com/office/powerpoint/2010/main" val="1616494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69C01-D416-45D6-92A1-48B63550E24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0B5F800-056B-4C8B-953B-C103EFD0C3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0596DB-F5DB-4693-BC8D-FB6B3606FF15}"/>
              </a:ext>
            </a:extLst>
          </p:cNvPr>
          <p:cNvSpPr>
            <a:spLocks noGrp="1"/>
          </p:cNvSpPr>
          <p:nvPr>
            <p:ph type="dt" sz="half" idx="10"/>
          </p:nvPr>
        </p:nvSpPr>
        <p:spPr/>
        <p:txBody>
          <a:bodyPr/>
          <a:lstStyle/>
          <a:p>
            <a:fld id="{83BF4F03-9F14-49DD-9FC9-49DE4964D6B4}" type="datetimeFigureOut">
              <a:rPr lang="en-GB" smtClean="0"/>
              <a:t>15/07/2020</a:t>
            </a:fld>
            <a:endParaRPr lang="en-GB"/>
          </a:p>
        </p:txBody>
      </p:sp>
      <p:sp>
        <p:nvSpPr>
          <p:cNvPr id="5" name="Footer Placeholder 4">
            <a:extLst>
              <a:ext uri="{FF2B5EF4-FFF2-40B4-BE49-F238E27FC236}">
                <a16:creationId xmlns:a16="http://schemas.microsoft.com/office/drawing/2014/main" id="{68B161C4-4200-44CD-9A7A-46D3F0095D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F22E83-EB9C-433E-BC29-FC7C3C009C3E}"/>
              </a:ext>
            </a:extLst>
          </p:cNvPr>
          <p:cNvSpPr>
            <a:spLocks noGrp="1"/>
          </p:cNvSpPr>
          <p:nvPr>
            <p:ph type="sldNum" sz="quarter" idx="12"/>
          </p:nvPr>
        </p:nvSpPr>
        <p:spPr/>
        <p:txBody>
          <a:bodyPr/>
          <a:lstStyle/>
          <a:p>
            <a:fld id="{E75F71BB-B77A-42D2-A24A-1FDC1A74CAA7}" type="slidenum">
              <a:rPr lang="en-GB" smtClean="0"/>
              <a:t>‹#›</a:t>
            </a:fld>
            <a:endParaRPr lang="en-GB"/>
          </a:p>
        </p:txBody>
      </p:sp>
    </p:spTree>
    <p:extLst>
      <p:ext uri="{BB962C8B-B14F-4D97-AF65-F5344CB8AC3E}">
        <p14:creationId xmlns:p14="http://schemas.microsoft.com/office/powerpoint/2010/main" val="4221091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BDE3D-E458-4A8F-9BBA-13CF37E487D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7F3C883-6F88-4B44-B63E-9ED4BDF53F0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950D9A1-ECFB-4A4E-A853-C0C450C082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8B8892C-A557-44FB-B51B-007618FA918D}"/>
              </a:ext>
            </a:extLst>
          </p:cNvPr>
          <p:cNvSpPr>
            <a:spLocks noGrp="1"/>
          </p:cNvSpPr>
          <p:nvPr>
            <p:ph type="dt" sz="half" idx="10"/>
          </p:nvPr>
        </p:nvSpPr>
        <p:spPr/>
        <p:txBody>
          <a:bodyPr/>
          <a:lstStyle/>
          <a:p>
            <a:fld id="{83BF4F03-9F14-49DD-9FC9-49DE4964D6B4}" type="datetimeFigureOut">
              <a:rPr lang="en-GB" smtClean="0"/>
              <a:t>15/07/2020</a:t>
            </a:fld>
            <a:endParaRPr lang="en-GB"/>
          </a:p>
        </p:txBody>
      </p:sp>
      <p:sp>
        <p:nvSpPr>
          <p:cNvPr id="6" name="Footer Placeholder 5">
            <a:extLst>
              <a:ext uri="{FF2B5EF4-FFF2-40B4-BE49-F238E27FC236}">
                <a16:creationId xmlns:a16="http://schemas.microsoft.com/office/drawing/2014/main" id="{35DB38C9-FA84-46AB-83D5-DD5FA79721C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CA7D916-0E5B-4217-AB89-E617766639A0}"/>
              </a:ext>
            </a:extLst>
          </p:cNvPr>
          <p:cNvSpPr>
            <a:spLocks noGrp="1"/>
          </p:cNvSpPr>
          <p:nvPr>
            <p:ph type="sldNum" sz="quarter" idx="12"/>
          </p:nvPr>
        </p:nvSpPr>
        <p:spPr/>
        <p:txBody>
          <a:bodyPr/>
          <a:lstStyle/>
          <a:p>
            <a:fld id="{E75F71BB-B77A-42D2-A24A-1FDC1A74CAA7}" type="slidenum">
              <a:rPr lang="en-GB" smtClean="0"/>
              <a:t>‹#›</a:t>
            </a:fld>
            <a:endParaRPr lang="en-GB"/>
          </a:p>
        </p:txBody>
      </p:sp>
    </p:spTree>
    <p:extLst>
      <p:ext uri="{BB962C8B-B14F-4D97-AF65-F5344CB8AC3E}">
        <p14:creationId xmlns:p14="http://schemas.microsoft.com/office/powerpoint/2010/main" val="465693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4BBCC-D126-4BC9-89A7-3835667901D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63CEC08-A194-441A-8D8C-4B96814665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FBAF22-BE27-4766-A999-376288BD8D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8ED8E91-1D49-4462-A9AD-9CA9402FB9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EEBECF-DEDB-4CE3-AAE1-174FA01929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DDBD185-ADEB-4D78-A7C4-8CCDE0E43599}"/>
              </a:ext>
            </a:extLst>
          </p:cNvPr>
          <p:cNvSpPr>
            <a:spLocks noGrp="1"/>
          </p:cNvSpPr>
          <p:nvPr>
            <p:ph type="dt" sz="half" idx="10"/>
          </p:nvPr>
        </p:nvSpPr>
        <p:spPr/>
        <p:txBody>
          <a:bodyPr/>
          <a:lstStyle/>
          <a:p>
            <a:fld id="{83BF4F03-9F14-49DD-9FC9-49DE4964D6B4}" type="datetimeFigureOut">
              <a:rPr lang="en-GB" smtClean="0"/>
              <a:t>15/07/2020</a:t>
            </a:fld>
            <a:endParaRPr lang="en-GB"/>
          </a:p>
        </p:txBody>
      </p:sp>
      <p:sp>
        <p:nvSpPr>
          <p:cNvPr id="8" name="Footer Placeholder 7">
            <a:extLst>
              <a:ext uri="{FF2B5EF4-FFF2-40B4-BE49-F238E27FC236}">
                <a16:creationId xmlns:a16="http://schemas.microsoft.com/office/drawing/2014/main" id="{D8FF9373-F232-4C74-B8C0-7D3C2919C1C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BA61194-9CB0-4A14-9C82-579FFCE49A50}"/>
              </a:ext>
            </a:extLst>
          </p:cNvPr>
          <p:cNvSpPr>
            <a:spLocks noGrp="1"/>
          </p:cNvSpPr>
          <p:nvPr>
            <p:ph type="sldNum" sz="quarter" idx="12"/>
          </p:nvPr>
        </p:nvSpPr>
        <p:spPr/>
        <p:txBody>
          <a:bodyPr/>
          <a:lstStyle/>
          <a:p>
            <a:fld id="{E75F71BB-B77A-42D2-A24A-1FDC1A74CAA7}" type="slidenum">
              <a:rPr lang="en-GB" smtClean="0"/>
              <a:t>‹#›</a:t>
            </a:fld>
            <a:endParaRPr lang="en-GB"/>
          </a:p>
        </p:txBody>
      </p:sp>
    </p:spTree>
    <p:extLst>
      <p:ext uri="{BB962C8B-B14F-4D97-AF65-F5344CB8AC3E}">
        <p14:creationId xmlns:p14="http://schemas.microsoft.com/office/powerpoint/2010/main" val="1243961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70DDB-6E01-41EB-AC71-0885CEE45ED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3F89A8C-1F58-4E6B-8F45-5BD6A14CD7E8}"/>
              </a:ext>
            </a:extLst>
          </p:cNvPr>
          <p:cNvSpPr>
            <a:spLocks noGrp="1"/>
          </p:cNvSpPr>
          <p:nvPr>
            <p:ph type="dt" sz="half" idx="10"/>
          </p:nvPr>
        </p:nvSpPr>
        <p:spPr/>
        <p:txBody>
          <a:bodyPr/>
          <a:lstStyle/>
          <a:p>
            <a:fld id="{83BF4F03-9F14-49DD-9FC9-49DE4964D6B4}" type="datetimeFigureOut">
              <a:rPr lang="en-GB" smtClean="0"/>
              <a:t>15/07/2020</a:t>
            </a:fld>
            <a:endParaRPr lang="en-GB"/>
          </a:p>
        </p:txBody>
      </p:sp>
      <p:sp>
        <p:nvSpPr>
          <p:cNvPr id="4" name="Footer Placeholder 3">
            <a:extLst>
              <a:ext uri="{FF2B5EF4-FFF2-40B4-BE49-F238E27FC236}">
                <a16:creationId xmlns:a16="http://schemas.microsoft.com/office/drawing/2014/main" id="{C2D2B6BB-C3B9-4190-B97E-3602646EB8B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A2F8E07-EA8B-4055-9D18-566E3DAFEB21}"/>
              </a:ext>
            </a:extLst>
          </p:cNvPr>
          <p:cNvSpPr>
            <a:spLocks noGrp="1"/>
          </p:cNvSpPr>
          <p:nvPr>
            <p:ph type="sldNum" sz="quarter" idx="12"/>
          </p:nvPr>
        </p:nvSpPr>
        <p:spPr/>
        <p:txBody>
          <a:bodyPr/>
          <a:lstStyle/>
          <a:p>
            <a:fld id="{E75F71BB-B77A-42D2-A24A-1FDC1A74CAA7}" type="slidenum">
              <a:rPr lang="en-GB" smtClean="0"/>
              <a:t>‹#›</a:t>
            </a:fld>
            <a:endParaRPr lang="en-GB"/>
          </a:p>
        </p:txBody>
      </p:sp>
    </p:spTree>
    <p:extLst>
      <p:ext uri="{BB962C8B-B14F-4D97-AF65-F5344CB8AC3E}">
        <p14:creationId xmlns:p14="http://schemas.microsoft.com/office/powerpoint/2010/main" val="111858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BED26D-B07B-487A-A4D8-251CA2F94ECB}"/>
              </a:ext>
            </a:extLst>
          </p:cNvPr>
          <p:cNvSpPr>
            <a:spLocks noGrp="1"/>
          </p:cNvSpPr>
          <p:nvPr>
            <p:ph type="dt" sz="half" idx="10"/>
          </p:nvPr>
        </p:nvSpPr>
        <p:spPr/>
        <p:txBody>
          <a:bodyPr/>
          <a:lstStyle/>
          <a:p>
            <a:fld id="{83BF4F03-9F14-49DD-9FC9-49DE4964D6B4}" type="datetimeFigureOut">
              <a:rPr lang="en-GB" smtClean="0"/>
              <a:t>15/07/2020</a:t>
            </a:fld>
            <a:endParaRPr lang="en-GB"/>
          </a:p>
        </p:txBody>
      </p:sp>
      <p:sp>
        <p:nvSpPr>
          <p:cNvPr id="3" name="Footer Placeholder 2">
            <a:extLst>
              <a:ext uri="{FF2B5EF4-FFF2-40B4-BE49-F238E27FC236}">
                <a16:creationId xmlns:a16="http://schemas.microsoft.com/office/drawing/2014/main" id="{7FAA367A-2F31-4C9B-860A-5B527202F9A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D9FD1C0-DE11-4DB8-BBB2-51AD02503C55}"/>
              </a:ext>
            </a:extLst>
          </p:cNvPr>
          <p:cNvSpPr>
            <a:spLocks noGrp="1"/>
          </p:cNvSpPr>
          <p:nvPr>
            <p:ph type="sldNum" sz="quarter" idx="12"/>
          </p:nvPr>
        </p:nvSpPr>
        <p:spPr/>
        <p:txBody>
          <a:bodyPr/>
          <a:lstStyle/>
          <a:p>
            <a:fld id="{E75F71BB-B77A-42D2-A24A-1FDC1A74CAA7}" type="slidenum">
              <a:rPr lang="en-GB" smtClean="0"/>
              <a:t>‹#›</a:t>
            </a:fld>
            <a:endParaRPr lang="en-GB"/>
          </a:p>
        </p:txBody>
      </p:sp>
    </p:spTree>
    <p:extLst>
      <p:ext uri="{BB962C8B-B14F-4D97-AF65-F5344CB8AC3E}">
        <p14:creationId xmlns:p14="http://schemas.microsoft.com/office/powerpoint/2010/main" val="164866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6C750-238C-446D-8841-5AE4ECD176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092B5D2-DFC7-4130-AF56-ACC75FBC63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2F55027-4127-4D81-879D-246C227DA9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124B3A-E849-4516-B7F5-DF1618600BF8}"/>
              </a:ext>
            </a:extLst>
          </p:cNvPr>
          <p:cNvSpPr>
            <a:spLocks noGrp="1"/>
          </p:cNvSpPr>
          <p:nvPr>
            <p:ph type="dt" sz="half" idx="10"/>
          </p:nvPr>
        </p:nvSpPr>
        <p:spPr/>
        <p:txBody>
          <a:bodyPr/>
          <a:lstStyle/>
          <a:p>
            <a:fld id="{83BF4F03-9F14-49DD-9FC9-49DE4964D6B4}" type="datetimeFigureOut">
              <a:rPr lang="en-GB" smtClean="0"/>
              <a:t>15/07/2020</a:t>
            </a:fld>
            <a:endParaRPr lang="en-GB"/>
          </a:p>
        </p:txBody>
      </p:sp>
      <p:sp>
        <p:nvSpPr>
          <p:cNvPr id="6" name="Footer Placeholder 5">
            <a:extLst>
              <a:ext uri="{FF2B5EF4-FFF2-40B4-BE49-F238E27FC236}">
                <a16:creationId xmlns:a16="http://schemas.microsoft.com/office/drawing/2014/main" id="{BD00080B-BCFA-4930-955E-08074566D2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D7E393A-3487-4BED-8633-9675DB3E3DAA}"/>
              </a:ext>
            </a:extLst>
          </p:cNvPr>
          <p:cNvSpPr>
            <a:spLocks noGrp="1"/>
          </p:cNvSpPr>
          <p:nvPr>
            <p:ph type="sldNum" sz="quarter" idx="12"/>
          </p:nvPr>
        </p:nvSpPr>
        <p:spPr/>
        <p:txBody>
          <a:bodyPr/>
          <a:lstStyle/>
          <a:p>
            <a:fld id="{E75F71BB-B77A-42D2-A24A-1FDC1A74CAA7}" type="slidenum">
              <a:rPr lang="en-GB" smtClean="0"/>
              <a:t>‹#›</a:t>
            </a:fld>
            <a:endParaRPr lang="en-GB"/>
          </a:p>
        </p:txBody>
      </p:sp>
    </p:spTree>
    <p:extLst>
      <p:ext uri="{BB962C8B-B14F-4D97-AF65-F5344CB8AC3E}">
        <p14:creationId xmlns:p14="http://schemas.microsoft.com/office/powerpoint/2010/main" val="341102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49540-3344-4294-BBA5-D47C5C5B81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971E95E-BA8B-4529-9C08-D410590CDF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5E7BC33-BA0F-4039-B962-7DBDD17BCE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9ACEE1-BE2A-4AF4-9274-1CFD8F6762A1}"/>
              </a:ext>
            </a:extLst>
          </p:cNvPr>
          <p:cNvSpPr>
            <a:spLocks noGrp="1"/>
          </p:cNvSpPr>
          <p:nvPr>
            <p:ph type="dt" sz="half" idx="10"/>
          </p:nvPr>
        </p:nvSpPr>
        <p:spPr/>
        <p:txBody>
          <a:bodyPr/>
          <a:lstStyle/>
          <a:p>
            <a:fld id="{83BF4F03-9F14-49DD-9FC9-49DE4964D6B4}" type="datetimeFigureOut">
              <a:rPr lang="en-GB" smtClean="0"/>
              <a:t>15/07/2020</a:t>
            </a:fld>
            <a:endParaRPr lang="en-GB"/>
          </a:p>
        </p:txBody>
      </p:sp>
      <p:sp>
        <p:nvSpPr>
          <p:cNvPr id="6" name="Footer Placeholder 5">
            <a:extLst>
              <a:ext uri="{FF2B5EF4-FFF2-40B4-BE49-F238E27FC236}">
                <a16:creationId xmlns:a16="http://schemas.microsoft.com/office/drawing/2014/main" id="{3E139349-8EDC-45F0-AA43-83710AF519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86C772E-CB76-41BD-BBAF-1099981ACCCD}"/>
              </a:ext>
            </a:extLst>
          </p:cNvPr>
          <p:cNvSpPr>
            <a:spLocks noGrp="1"/>
          </p:cNvSpPr>
          <p:nvPr>
            <p:ph type="sldNum" sz="quarter" idx="12"/>
          </p:nvPr>
        </p:nvSpPr>
        <p:spPr/>
        <p:txBody>
          <a:bodyPr/>
          <a:lstStyle/>
          <a:p>
            <a:fld id="{E75F71BB-B77A-42D2-A24A-1FDC1A74CAA7}" type="slidenum">
              <a:rPr lang="en-GB" smtClean="0"/>
              <a:t>‹#›</a:t>
            </a:fld>
            <a:endParaRPr lang="en-GB"/>
          </a:p>
        </p:txBody>
      </p:sp>
    </p:spTree>
    <p:extLst>
      <p:ext uri="{BB962C8B-B14F-4D97-AF65-F5344CB8AC3E}">
        <p14:creationId xmlns:p14="http://schemas.microsoft.com/office/powerpoint/2010/main" val="3856756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4E4ACC-608C-4225-977A-7368E56DC2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6B3E2E7-0E6A-4E06-B380-854F6C9B90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65EB1C-B3D2-4A20-BFE0-1BE066412F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BF4F03-9F14-49DD-9FC9-49DE4964D6B4}" type="datetimeFigureOut">
              <a:rPr lang="en-GB" smtClean="0"/>
              <a:t>15/07/2020</a:t>
            </a:fld>
            <a:endParaRPr lang="en-GB"/>
          </a:p>
        </p:txBody>
      </p:sp>
      <p:sp>
        <p:nvSpPr>
          <p:cNvPr id="5" name="Footer Placeholder 4">
            <a:extLst>
              <a:ext uri="{FF2B5EF4-FFF2-40B4-BE49-F238E27FC236}">
                <a16:creationId xmlns:a16="http://schemas.microsoft.com/office/drawing/2014/main" id="{9C94B419-0C59-4F22-830D-B2DD8A1172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01B188D-FCB2-4094-B56E-723A214165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5F71BB-B77A-42D2-A24A-1FDC1A74CAA7}" type="slidenum">
              <a:rPr lang="en-GB" smtClean="0"/>
              <a:t>‹#›</a:t>
            </a:fld>
            <a:endParaRPr lang="en-GB"/>
          </a:p>
        </p:txBody>
      </p:sp>
    </p:spTree>
    <p:extLst>
      <p:ext uri="{BB962C8B-B14F-4D97-AF65-F5344CB8AC3E}">
        <p14:creationId xmlns:p14="http://schemas.microsoft.com/office/powerpoint/2010/main" val="159953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entagon 4"/>
          <p:cNvSpPr/>
          <p:nvPr/>
        </p:nvSpPr>
        <p:spPr>
          <a:xfrm rot="5400000">
            <a:off x="7374142" y="3699030"/>
            <a:ext cx="5220580" cy="432048"/>
          </a:xfrm>
          <a:prstGeom prst="homePlate">
            <a:avLst/>
          </a:prstGeom>
          <a:solidFill>
            <a:srgbClr val="51FC3A"/>
          </a:solidFill>
          <a:ln>
            <a:noFill/>
          </a:ln>
        </p:spPr>
        <p:txBody>
          <a:bodyPr vert="horz" wrap="square" lIns="91440" tIns="45720" rIns="91440" bIns="45720" numCol="1" anchor="ctr" anchorCtr="0" compatLnSpc="1">
            <a:prstTxWarp prst="textNoShape">
              <a:avLst/>
            </a:prstTxWarp>
          </a:bodyPr>
          <a:lstStyle/>
          <a:p>
            <a:pPr algn="ctr" eaLnBrk="0" hangingPunct="0">
              <a:spcBef>
                <a:spcPct val="20000"/>
              </a:spcBef>
              <a:buFont typeface="Arial" charset="0"/>
              <a:buNone/>
            </a:pPr>
            <a:endParaRPr lang="en-GB" sz="1400">
              <a:solidFill>
                <a:prstClr val="white"/>
              </a:solidFill>
              <a:latin typeface="Arial"/>
              <a:ea typeface="ＭＳ Ｐゴシック" pitchFamily="-105" charset="-128"/>
              <a:cs typeface="ＭＳ Ｐゴシック" pitchFamily="-105" charset="-128"/>
            </a:endParaRPr>
          </a:p>
        </p:txBody>
      </p:sp>
      <p:sp>
        <p:nvSpPr>
          <p:cNvPr id="10" name="Rectangle 9"/>
          <p:cNvSpPr/>
          <p:nvPr/>
        </p:nvSpPr>
        <p:spPr>
          <a:xfrm>
            <a:off x="6960096" y="1484785"/>
            <a:ext cx="2592288" cy="307777"/>
          </a:xfrm>
          <a:prstGeom prst="rect">
            <a:avLst/>
          </a:prstGeom>
        </p:spPr>
        <p:txBody>
          <a:bodyPr wrap="square">
            <a:spAutoFit/>
          </a:bodyPr>
          <a:lstStyle/>
          <a:p>
            <a:pPr eaLnBrk="0" hangingPunct="0"/>
            <a:r>
              <a:rPr lang="en-GB" altLang="en-US" sz="1400" b="1" dirty="0">
                <a:solidFill>
                  <a:prstClr val="black"/>
                </a:solidFill>
                <a:latin typeface="Arial"/>
              </a:rPr>
              <a:t>Step 2:</a:t>
            </a:r>
          </a:p>
        </p:txBody>
      </p:sp>
      <p:sp>
        <p:nvSpPr>
          <p:cNvPr id="9" name="Content Placeholder 2"/>
          <p:cNvSpPr txBox="1">
            <a:spLocks/>
          </p:cNvSpPr>
          <p:nvPr/>
        </p:nvSpPr>
        <p:spPr bwMode="auto">
          <a:xfrm>
            <a:off x="7824192" y="1196752"/>
            <a:ext cx="2376264" cy="792088"/>
          </a:xfrm>
          <a:prstGeom prst="rect">
            <a:avLst/>
          </a:prstGeom>
          <a:solidFill>
            <a:srgbClr val="51FC3A"/>
          </a:solidFill>
          <a:ln>
            <a:noFill/>
          </a:ln>
          <a:extLs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defPPr>
              <a:defRPr lang="en-US"/>
            </a:defPPr>
            <a:lvl1pPr indent="0" algn="ctr" eaLnBrk="0" fontAlgn="base" hangingPunct="0">
              <a:spcBef>
                <a:spcPct val="20000"/>
              </a:spcBef>
              <a:spcAft>
                <a:spcPct val="0"/>
              </a:spcAft>
              <a:buFont typeface="Arial" charset="0"/>
              <a:buNone/>
              <a:defRPr sz="1400">
                <a:solidFill>
                  <a:prstClr val="white"/>
                </a:solidFill>
                <a:ea typeface="ＭＳ Ｐゴシック" pitchFamily="-105" charset="-128"/>
                <a:cs typeface="ＭＳ Ｐゴシック" pitchFamily="-105" charset="-128"/>
              </a:defRPr>
            </a:lvl1pPr>
            <a:lvl2pPr marL="742950" indent="-285750" eaLnBrk="0" fontAlgn="base" hangingPunct="0">
              <a:spcBef>
                <a:spcPct val="20000"/>
              </a:spcBef>
              <a:spcAft>
                <a:spcPct val="0"/>
              </a:spcAft>
              <a:buFont typeface="Arial" charset="0"/>
              <a:buChar char="–"/>
              <a:defRPr sz="2800">
                <a:ea typeface="ＭＳ Ｐゴシック" pitchFamily="-105" charset="-128"/>
              </a:defRPr>
            </a:lvl2pPr>
            <a:lvl3pPr marL="1143000" indent="-228600" eaLnBrk="0" fontAlgn="base" hangingPunct="0">
              <a:spcBef>
                <a:spcPct val="20000"/>
              </a:spcBef>
              <a:spcAft>
                <a:spcPct val="0"/>
              </a:spcAft>
              <a:buFont typeface="Arial" charset="0"/>
              <a:buChar char="•"/>
              <a:defRPr sz="2400">
                <a:ea typeface="ＭＳ Ｐゴシック" pitchFamily="-105" charset="-128"/>
              </a:defRPr>
            </a:lvl3pPr>
            <a:lvl4pPr marL="1600200" indent="-228600" eaLnBrk="0" fontAlgn="base" hangingPunct="0">
              <a:spcBef>
                <a:spcPct val="20000"/>
              </a:spcBef>
              <a:spcAft>
                <a:spcPct val="0"/>
              </a:spcAft>
              <a:buFont typeface="Arial" charset="0"/>
              <a:buChar char="–"/>
              <a:defRPr sz="2000">
                <a:ea typeface="ＭＳ Ｐゴシック" pitchFamily="-105" charset="-128"/>
              </a:defRPr>
            </a:lvl4pPr>
            <a:lvl5pPr marL="2057400" indent="-228600" eaLnBrk="0" fontAlgn="base" hangingPunct="0">
              <a:spcBef>
                <a:spcPct val="20000"/>
              </a:spcBef>
              <a:spcAft>
                <a:spcPct val="0"/>
              </a:spcAft>
              <a:buFont typeface="Arial" charset="0"/>
              <a:buChar char="»"/>
              <a:defRPr sz="2000">
                <a:ea typeface="ＭＳ Ｐゴシック" pitchFamily="-105" charset="-128"/>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en-GB" altLang="en-US" dirty="0">
                <a:solidFill>
                  <a:prstClr val="black"/>
                </a:solidFill>
                <a:latin typeface="Arial"/>
              </a:rPr>
              <a:t>Training Plan toolkit:</a:t>
            </a:r>
          </a:p>
        </p:txBody>
      </p:sp>
      <p:sp>
        <p:nvSpPr>
          <p:cNvPr id="4" name="Rectangle 3"/>
          <p:cNvSpPr/>
          <p:nvPr/>
        </p:nvSpPr>
        <p:spPr>
          <a:xfrm>
            <a:off x="1775520" y="2278027"/>
            <a:ext cx="7848872" cy="5355312"/>
          </a:xfrm>
          <a:prstGeom prst="rect">
            <a:avLst/>
          </a:prstGeom>
        </p:spPr>
        <p:txBody>
          <a:bodyPr wrap="square">
            <a:spAutoFit/>
          </a:bodyPr>
          <a:lstStyle/>
          <a:p>
            <a:r>
              <a:rPr lang="en-GB" i="1" dirty="0">
                <a:solidFill>
                  <a:prstClr val="black"/>
                </a:solidFill>
                <a:latin typeface="Arial"/>
              </a:rPr>
              <a:t>SHU offers is a toolkit for Apprentice employers, typically the employer’s mentor so they can work effectively with the apprentice and their line manager to put in place an adaptable training plan for the Apprenticeship</a:t>
            </a:r>
            <a:r>
              <a:rPr lang="en-GB" b="1" i="1" dirty="0">
                <a:solidFill>
                  <a:prstClr val="black"/>
                </a:solidFill>
                <a:latin typeface="Arial"/>
              </a:rPr>
              <a:t>.</a:t>
            </a:r>
          </a:p>
          <a:p>
            <a:endParaRPr lang="en-GB" b="1" i="1" dirty="0">
              <a:solidFill>
                <a:prstClr val="black"/>
              </a:solidFill>
              <a:latin typeface="Arial"/>
            </a:endParaRPr>
          </a:p>
          <a:p>
            <a:r>
              <a:rPr lang="en-GB" sz="1400" dirty="0">
                <a:solidFill>
                  <a:prstClr val="black"/>
                </a:solidFill>
                <a:latin typeface="Arial"/>
              </a:rPr>
              <a:t>General Guidance:</a:t>
            </a:r>
          </a:p>
          <a:p>
            <a:endParaRPr lang="en-GB" sz="1400" dirty="0">
              <a:solidFill>
                <a:prstClr val="black"/>
              </a:solidFill>
              <a:latin typeface="Arial"/>
            </a:endParaRPr>
          </a:p>
          <a:p>
            <a:pPr marL="285750" indent="-285750">
              <a:spcAft>
                <a:spcPts val="600"/>
              </a:spcAft>
              <a:buFont typeface="Arial" panose="020B0604020202020204" pitchFamily="34" charset="0"/>
              <a:buChar char="•"/>
            </a:pPr>
            <a:r>
              <a:rPr lang="en-GB" sz="1400" dirty="0">
                <a:solidFill>
                  <a:prstClr val="black"/>
                </a:solidFill>
                <a:latin typeface="Arial"/>
              </a:rPr>
              <a:t>The training plan should be based on a job role that is suitable for the Apprenticeship</a:t>
            </a:r>
          </a:p>
          <a:p>
            <a:pPr marL="285750" indent="-285750">
              <a:spcAft>
                <a:spcPts val="600"/>
              </a:spcAft>
              <a:buFont typeface="Arial" panose="020B0604020202020204" pitchFamily="34" charset="0"/>
              <a:buChar char="•"/>
            </a:pPr>
            <a:r>
              <a:rPr lang="en-GB" sz="1400" dirty="0">
                <a:solidFill>
                  <a:prstClr val="black"/>
                </a:solidFill>
                <a:latin typeface="Arial"/>
              </a:rPr>
              <a:t>The training plan should be developed in connection with the apprentice’s starting point (based on the Apprentice’s Skills Scan (and prior qualifications where relevant)</a:t>
            </a:r>
          </a:p>
          <a:p>
            <a:pPr marL="285750" indent="-285750">
              <a:spcAft>
                <a:spcPts val="600"/>
              </a:spcAft>
              <a:buFont typeface="Arial" panose="020B0604020202020204" pitchFamily="34" charset="0"/>
              <a:buChar char="•"/>
            </a:pPr>
            <a:r>
              <a:rPr lang="en-GB" sz="1400" dirty="0">
                <a:solidFill>
                  <a:prstClr val="black"/>
                </a:solidFill>
                <a:latin typeface="Arial"/>
              </a:rPr>
              <a:t>The training plan should be aligned to the Apprenticeship Standard and timescales for End Point Assessment</a:t>
            </a:r>
          </a:p>
          <a:p>
            <a:pPr marL="285750" indent="-285750">
              <a:spcAft>
                <a:spcPts val="600"/>
              </a:spcAft>
              <a:buFont typeface="Arial" panose="020B0604020202020204" pitchFamily="34" charset="0"/>
              <a:buChar char="•"/>
            </a:pPr>
            <a:r>
              <a:rPr lang="en-GB" sz="1400" dirty="0">
                <a:solidFill>
                  <a:prstClr val="black"/>
                </a:solidFill>
                <a:latin typeface="Arial"/>
              </a:rPr>
              <a:t>The activities should be identified and mapped to support the development of Knowledge, Skills and Behaviours in the Apprenticeship Standard</a:t>
            </a:r>
          </a:p>
          <a:p>
            <a:pPr marL="285750" indent="-285750">
              <a:spcAft>
                <a:spcPts val="600"/>
              </a:spcAft>
              <a:buFont typeface="Arial" panose="020B0604020202020204" pitchFamily="34" charset="0"/>
              <a:buChar char="•"/>
            </a:pPr>
            <a:r>
              <a:rPr lang="en-GB" sz="1400" dirty="0">
                <a:solidFill>
                  <a:prstClr val="black"/>
                </a:solidFill>
                <a:latin typeface="Arial"/>
              </a:rPr>
              <a:t>The training plan should take into account the existing qualifications/gaps in relation to English and Maths qualifications and further developmental needs for functional skills</a:t>
            </a:r>
          </a:p>
          <a:p>
            <a:pPr marL="285750" indent="-285750">
              <a:spcAft>
                <a:spcPts val="600"/>
              </a:spcAft>
              <a:buFont typeface="Arial" panose="020B0604020202020204" pitchFamily="34" charset="0"/>
              <a:buChar char="•"/>
            </a:pPr>
            <a:r>
              <a:rPr lang="en-GB" sz="1400" dirty="0">
                <a:solidFill>
                  <a:prstClr val="black"/>
                </a:solidFill>
                <a:latin typeface="Arial"/>
              </a:rPr>
              <a:t>The training plan should build on existing, or adapted training activities...</a:t>
            </a:r>
          </a:p>
          <a:p>
            <a:endParaRPr lang="en-GB" dirty="0">
              <a:solidFill>
                <a:prstClr val="black"/>
              </a:solidFill>
              <a:latin typeface="Arial"/>
            </a:endParaRPr>
          </a:p>
          <a:p>
            <a:endParaRPr lang="en-GB" b="1" i="1" dirty="0">
              <a:solidFill>
                <a:prstClr val="black"/>
              </a:solidFill>
              <a:latin typeface="Arial"/>
            </a:endParaRPr>
          </a:p>
          <a:p>
            <a:endParaRPr lang="en-GB" b="1" i="1" dirty="0">
              <a:solidFill>
                <a:prstClr val="black"/>
              </a:solidFill>
              <a:latin typeface="Arial"/>
            </a:endParaRPr>
          </a:p>
          <a:p>
            <a:endParaRPr lang="en-GB" dirty="0">
              <a:solidFill>
                <a:prstClr val="black"/>
              </a:solidFill>
              <a:latin typeface="Arial"/>
            </a:endParaRPr>
          </a:p>
        </p:txBody>
      </p:sp>
      <p:sp>
        <p:nvSpPr>
          <p:cNvPr id="6" name="Rectangle 5"/>
          <p:cNvSpPr/>
          <p:nvPr/>
        </p:nvSpPr>
        <p:spPr>
          <a:xfrm>
            <a:off x="1775521" y="1619508"/>
            <a:ext cx="2467407" cy="369332"/>
          </a:xfrm>
          <a:prstGeom prst="rect">
            <a:avLst/>
          </a:prstGeom>
        </p:spPr>
        <p:txBody>
          <a:bodyPr wrap="none">
            <a:spAutoFit/>
          </a:bodyPr>
          <a:lstStyle/>
          <a:p>
            <a:r>
              <a:rPr lang="en-GB" altLang="en-US" b="1" dirty="0">
                <a:solidFill>
                  <a:srgbClr val="51FC3A"/>
                </a:solidFill>
                <a:latin typeface="Arial"/>
              </a:rPr>
              <a:t>Training Plan toolkit:</a:t>
            </a:r>
          </a:p>
        </p:txBody>
      </p:sp>
      <p:sp>
        <p:nvSpPr>
          <p:cNvPr id="8" name="Title 1"/>
          <p:cNvSpPr>
            <a:spLocks noGrp="1"/>
          </p:cNvSpPr>
          <p:nvPr>
            <p:ph type="title"/>
          </p:nvPr>
        </p:nvSpPr>
        <p:spPr>
          <a:xfrm>
            <a:off x="1775520" y="33062"/>
            <a:ext cx="6629704" cy="1143000"/>
          </a:xfrm>
        </p:spPr>
        <p:txBody>
          <a:bodyPr/>
          <a:lstStyle/>
          <a:p>
            <a:pPr algn="l"/>
            <a:r>
              <a:rPr lang="en-GB" sz="2400" dirty="0"/>
              <a:t>Commitment and employer engagement</a:t>
            </a:r>
          </a:p>
        </p:txBody>
      </p:sp>
    </p:spTree>
    <p:extLst>
      <p:ext uri="{BB962C8B-B14F-4D97-AF65-F5344CB8AC3E}">
        <p14:creationId xmlns:p14="http://schemas.microsoft.com/office/powerpoint/2010/main" val="3758964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fade">
                                      <p:cBhvr>
                                        <p:cTn id="12" dur="500"/>
                                        <p:tgtEl>
                                          <p:spTgt spid="4">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fade">
                                      <p:cBhvr>
                                        <p:cTn id="17" dur="500"/>
                                        <p:tgtEl>
                                          <p:spTgt spid="4">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Effect transition="in" filter="fade">
                                      <p:cBhvr>
                                        <p:cTn id="27" dur="500"/>
                                        <p:tgtEl>
                                          <p:spTgt spid="4">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8" end="8"/>
                                            </p:txEl>
                                          </p:spTgt>
                                        </p:tgtEl>
                                        <p:attrNameLst>
                                          <p:attrName>style.visibility</p:attrName>
                                        </p:attrNameLst>
                                      </p:cBhvr>
                                      <p:to>
                                        <p:strVal val="visible"/>
                                      </p:to>
                                    </p:set>
                                    <p:animEffect transition="in" filter="fade">
                                      <p:cBhvr>
                                        <p:cTn id="32" dur="500"/>
                                        <p:tgtEl>
                                          <p:spTgt spid="4">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9" end="9"/>
                                            </p:txEl>
                                          </p:spTgt>
                                        </p:tgtEl>
                                        <p:attrNameLst>
                                          <p:attrName>style.visibility</p:attrName>
                                        </p:attrNameLst>
                                      </p:cBhvr>
                                      <p:to>
                                        <p:strVal val="visible"/>
                                      </p:to>
                                    </p:set>
                                    <p:animEffect transition="in" filter="fade">
                                      <p:cBhvr>
                                        <p:cTn id="37"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75520" y="2278027"/>
            <a:ext cx="7848872" cy="5616922"/>
          </a:xfrm>
          <a:prstGeom prst="rect">
            <a:avLst/>
          </a:prstGeom>
        </p:spPr>
        <p:txBody>
          <a:bodyPr wrap="square">
            <a:spAutoFit/>
          </a:bodyPr>
          <a:lstStyle/>
          <a:p>
            <a:r>
              <a:rPr lang="en-GB" b="1" dirty="0">
                <a:solidFill>
                  <a:prstClr val="black"/>
                </a:solidFill>
                <a:latin typeface="Arial"/>
              </a:rPr>
              <a:t>Typical Training Activities </a:t>
            </a:r>
            <a:r>
              <a:rPr lang="en-GB" sz="1600" b="1" dirty="0">
                <a:solidFill>
                  <a:prstClr val="white">
                    <a:lumMod val="65000"/>
                  </a:prstClr>
                </a:solidFill>
                <a:latin typeface="Arial"/>
              </a:rPr>
              <a:t> </a:t>
            </a:r>
            <a:r>
              <a:rPr lang="en-GB" sz="1600" i="1" dirty="0">
                <a:solidFill>
                  <a:prstClr val="white">
                    <a:lumMod val="65000"/>
                  </a:prstClr>
                </a:solidFill>
                <a:latin typeface="Arial"/>
              </a:rPr>
              <a:t>(See guidance on 20% Off-The-Job-Training)</a:t>
            </a:r>
            <a:endParaRPr lang="en-GB" sz="1600" b="1" i="1" dirty="0">
              <a:solidFill>
                <a:prstClr val="white">
                  <a:lumMod val="65000"/>
                </a:prstClr>
              </a:solidFill>
              <a:latin typeface="Arial"/>
            </a:endParaRPr>
          </a:p>
          <a:p>
            <a:endParaRPr lang="en-GB" b="1" i="1" dirty="0">
              <a:solidFill>
                <a:prstClr val="black"/>
              </a:solidFill>
              <a:latin typeface="Arial"/>
            </a:endParaRPr>
          </a:p>
          <a:p>
            <a:pPr marL="285750" indent="-285750">
              <a:spcAft>
                <a:spcPts val="600"/>
              </a:spcAft>
              <a:buFont typeface="Arial" panose="020B0604020202020204" pitchFamily="34" charset="0"/>
              <a:buChar char="•"/>
            </a:pPr>
            <a:r>
              <a:rPr lang="en-GB" sz="1400" dirty="0">
                <a:solidFill>
                  <a:prstClr val="black"/>
                </a:solidFill>
                <a:latin typeface="Arial"/>
              </a:rPr>
              <a:t>Existing corporate induction</a:t>
            </a:r>
          </a:p>
          <a:p>
            <a:pPr marL="285750" indent="-285750">
              <a:spcAft>
                <a:spcPts val="600"/>
              </a:spcAft>
              <a:buFont typeface="Arial" panose="020B0604020202020204" pitchFamily="34" charset="0"/>
              <a:buChar char="•"/>
            </a:pPr>
            <a:r>
              <a:rPr lang="en-GB" sz="1400" dirty="0">
                <a:solidFill>
                  <a:prstClr val="black"/>
                </a:solidFill>
                <a:latin typeface="Arial"/>
              </a:rPr>
              <a:t>Existing and available information about the employer organisation, its heritage, missions, aims (etc.) and position in sector</a:t>
            </a:r>
          </a:p>
          <a:p>
            <a:pPr marL="285750" indent="-285750">
              <a:spcAft>
                <a:spcPts val="600"/>
              </a:spcAft>
              <a:buFont typeface="Arial" panose="020B0604020202020204" pitchFamily="34" charset="0"/>
              <a:buChar char="•"/>
            </a:pPr>
            <a:r>
              <a:rPr lang="en-GB" sz="1400" dirty="0">
                <a:solidFill>
                  <a:prstClr val="black"/>
                </a:solidFill>
                <a:latin typeface="Arial"/>
              </a:rPr>
              <a:t>All key documents including policy and practice guidance, any key manuals that the employee (apprentice) needs to review and respond to</a:t>
            </a:r>
          </a:p>
          <a:p>
            <a:pPr marL="285750" indent="-285750">
              <a:spcAft>
                <a:spcPts val="600"/>
              </a:spcAft>
              <a:buFont typeface="Arial" panose="020B0604020202020204" pitchFamily="34" charset="0"/>
              <a:buChar char="•"/>
            </a:pPr>
            <a:r>
              <a:rPr lang="en-GB" sz="1400" dirty="0">
                <a:solidFill>
                  <a:prstClr val="black"/>
                </a:solidFill>
                <a:latin typeface="Arial"/>
              </a:rPr>
              <a:t>Basic training activities for safe operating practice / confidentiality / systems and processes</a:t>
            </a:r>
          </a:p>
          <a:p>
            <a:pPr marL="285750" indent="-285750">
              <a:spcAft>
                <a:spcPts val="600"/>
              </a:spcAft>
              <a:buFont typeface="Arial" panose="020B0604020202020204" pitchFamily="34" charset="0"/>
              <a:buChar char="•"/>
            </a:pPr>
            <a:r>
              <a:rPr lang="en-GB" sz="1400" dirty="0">
                <a:solidFill>
                  <a:prstClr val="black"/>
                </a:solidFill>
                <a:latin typeface="Arial"/>
              </a:rPr>
              <a:t>Any shadowing opportunities</a:t>
            </a:r>
          </a:p>
          <a:p>
            <a:pPr marL="285750" indent="-285750">
              <a:spcAft>
                <a:spcPts val="600"/>
              </a:spcAft>
              <a:buFont typeface="Arial" panose="020B0604020202020204" pitchFamily="34" charset="0"/>
              <a:buChar char="•"/>
            </a:pPr>
            <a:r>
              <a:rPr lang="en-GB" sz="1400" dirty="0">
                <a:solidFill>
                  <a:prstClr val="black"/>
                </a:solidFill>
                <a:latin typeface="Arial"/>
              </a:rPr>
              <a:t>Internal, or other placements</a:t>
            </a:r>
          </a:p>
          <a:p>
            <a:pPr marL="285750" indent="-285750">
              <a:spcAft>
                <a:spcPts val="600"/>
              </a:spcAft>
              <a:buFont typeface="Arial" panose="020B0604020202020204" pitchFamily="34" charset="0"/>
              <a:buChar char="•"/>
            </a:pPr>
            <a:r>
              <a:rPr lang="en-GB" sz="1400" dirty="0">
                <a:solidFill>
                  <a:prstClr val="black"/>
                </a:solidFill>
                <a:latin typeface="Arial"/>
              </a:rPr>
              <a:t>Rotation schemes (existing or new)</a:t>
            </a:r>
          </a:p>
          <a:p>
            <a:pPr marL="285750" indent="-285750">
              <a:spcAft>
                <a:spcPts val="600"/>
              </a:spcAft>
              <a:buFont typeface="Arial" panose="020B0604020202020204" pitchFamily="34" charset="0"/>
              <a:buChar char="•"/>
            </a:pPr>
            <a:r>
              <a:rPr lang="en-GB" sz="1400" dirty="0">
                <a:solidFill>
                  <a:prstClr val="black"/>
                </a:solidFill>
                <a:latin typeface="Arial"/>
              </a:rPr>
              <a:t>Ongoing and likely activities with key clients etc.</a:t>
            </a:r>
          </a:p>
          <a:p>
            <a:pPr marL="285750" indent="-285750">
              <a:spcAft>
                <a:spcPts val="600"/>
              </a:spcAft>
              <a:buFont typeface="Arial" panose="020B0604020202020204" pitchFamily="34" charset="0"/>
              <a:buChar char="•"/>
            </a:pPr>
            <a:r>
              <a:rPr lang="en-GB" sz="1400" dirty="0">
                <a:solidFill>
                  <a:prstClr val="black"/>
                </a:solidFill>
                <a:latin typeface="Arial"/>
              </a:rPr>
              <a:t>Any known change projects, for example: Identified planned reviews of company policy and practice / toolkits / Implementing new systems and process / other</a:t>
            </a:r>
          </a:p>
          <a:p>
            <a:pPr marL="285750" indent="-285750">
              <a:spcAft>
                <a:spcPts val="600"/>
              </a:spcAft>
              <a:buFont typeface="Arial" panose="020B0604020202020204" pitchFamily="34" charset="0"/>
              <a:buChar char="•"/>
            </a:pPr>
            <a:r>
              <a:rPr lang="en-GB" sz="1400" dirty="0">
                <a:solidFill>
                  <a:prstClr val="black"/>
                </a:solidFill>
                <a:latin typeface="Arial"/>
              </a:rPr>
              <a:t>Links to external bodies and networks that will shape the training plan and objectives</a:t>
            </a:r>
          </a:p>
          <a:p>
            <a:pPr marL="285750" indent="-285750">
              <a:spcAft>
                <a:spcPts val="600"/>
              </a:spcAft>
              <a:buFont typeface="Arial" panose="020B0604020202020204" pitchFamily="34" charset="0"/>
              <a:buChar char="•"/>
            </a:pPr>
            <a:r>
              <a:rPr lang="en-GB" sz="1400" dirty="0">
                <a:solidFill>
                  <a:prstClr val="black"/>
                </a:solidFill>
                <a:latin typeface="Arial"/>
              </a:rPr>
              <a:t>Typical CPD opportunities for the company and sector / profession</a:t>
            </a:r>
          </a:p>
          <a:p>
            <a:endParaRPr lang="en-GB" dirty="0">
              <a:solidFill>
                <a:prstClr val="black"/>
              </a:solidFill>
              <a:latin typeface="Arial"/>
            </a:endParaRPr>
          </a:p>
          <a:p>
            <a:endParaRPr lang="en-GB" b="1" i="1" dirty="0">
              <a:solidFill>
                <a:prstClr val="black"/>
              </a:solidFill>
              <a:latin typeface="Arial"/>
            </a:endParaRPr>
          </a:p>
          <a:p>
            <a:endParaRPr lang="en-GB" b="1" i="1" dirty="0">
              <a:solidFill>
                <a:prstClr val="black"/>
              </a:solidFill>
              <a:latin typeface="Arial"/>
            </a:endParaRPr>
          </a:p>
          <a:p>
            <a:endParaRPr lang="en-GB" dirty="0">
              <a:solidFill>
                <a:prstClr val="black"/>
              </a:solidFill>
              <a:latin typeface="Arial"/>
            </a:endParaRPr>
          </a:p>
        </p:txBody>
      </p:sp>
      <p:sp>
        <p:nvSpPr>
          <p:cNvPr id="13" name="Rectangle 12"/>
          <p:cNvSpPr/>
          <p:nvPr/>
        </p:nvSpPr>
        <p:spPr>
          <a:xfrm>
            <a:off x="1775521" y="1619508"/>
            <a:ext cx="2467407" cy="369332"/>
          </a:xfrm>
          <a:prstGeom prst="rect">
            <a:avLst/>
          </a:prstGeom>
        </p:spPr>
        <p:txBody>
          <a:bodyPr wrap="none">
            <a:spAutoFit/>
          </a:bodyPr>
          <a:lstStyle/>
          <a:p>
            <a:r>
              <a:rPr lang="en-GB" altLang="en-US" b="1" dirty="0">
                <a:solidFill>
                  <a:srgbClr val="51FC3A"/>
                </a:solidFill>
                <a:latin typeface="Arial"/>
              </a:rPr>
              <a:t>Training Plan toolkit:</a:t>
            </a:r>
          </a:p>
        </p:txBody>
      </p:sp>
      <p:sp>
        <p:nvSpPr>
          <p:cNvPr id="15" name="Title 1"/>
          <p:cNvSpPr txBox="1">
            <a:spLocks/>
          </p:cNvSpPr>
          <p:nvPr/>
        </p:nvSpPr>
        <p:spPr bwMode="auto">
          <a:xfrm>
            <a:off x="1851196" y="52598"/>
            <a:ext cx="727288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rgbClr val="B70D50"/>
                </a:solidFill>
                <a:latin typeface="+mj-lt"/>
                <a:ea typeface="ＭＳ Ｐゴシック" pitchFamily="-105" charset="-128"/>
                <a:cs typeface="ＭＳ Ｐゴシック" pitchFamily="-105" charset="-128"/>
              </a:defRPr>
            </a:lvl1pPr>
            <a:lvl2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2pPr>
            <a:lvl3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3pPr>
            <a:lvl4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4pPr>
            <a:lvl5pPr algn="ctr" rtl="0" eaLnBrk="0" fontAlgn="base" hangingPunct="0">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5pPr>
            <a:lvl6pPr marL="457200"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6pPr>
            <a:lvl7pPr marL="914400"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7pPr>
            <a:lvl8pPr marL="1371600"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8pPr>
            <a:lvl9pPr marL="1828800" algn="ctr" rtl="0" fontAlgn="base">
              <a:spcBef>
                <a:spcPct val="0"/>
              </a:spcBef>
              <a:spcAft>
                <a:spcPct val="0"/>
              </a:spcAft>
              <a:defRPr sz="4400">
                <a:solidFill>
                  <a:srgbClr val="B70D50"/>
                </a:solidFill>
                <a:latin typeface="Arial" pitchFamily="-105" charset="0"/>
                <a:ea typeface="ＭＳ Ｐゴシック" pitchFamily="-105" charset="-128"/>
                <a:cs typeface="ＭＳ Ｐゴシック" pitchFamily="-105" charset="-128"/>
              </a:defRPr>
            </a:lvl9pPr>
          </a:lstStyle>
          <a:p>
            <a:pPr algn="l"/>
            <a:r>
              <a:rPr lang="en-GB" sz="2400" dirty="0"/>
              <a:t>Your Apprenticeship - Getting on-board as an Employer</a:t>
            </a:r>
          </a:p>
        </p:txBody>
      </p:sp>
      <p:sp>
        <p:nvSpPr>
          <p:cNvPr id="16" name="Pentagon 15"/>
          <p:cNvSpPr/>
          <p:nvPr/>
        </p:nvSpPr>
        <p:spPr>
          <a:xfrm rot="5400000">
            <a:off x="7374142" y="3699030"/>
            <a:ext cx="5220580" cy="432048"/>
          </a:xfrm>
          <a:prstGeom prst="homePlate">
            <a:avLst/>
          </a:prstGeom>
          <a:solidFill>
            <a:srgbClr val="51FC3A"/>
          </a:solidFill>
          <a:ln>
            <a:noFill/>
          </a:ln>
        </p:spPr>
        <p:txBody>
          <a:bodyPr vert="horz" wrap="square" lIns="91440" tIns="45720" rIns="91440" bIns="45720" numCol="1" anchor="ctr" anchorCtr="0" compatLnSpc="1">
            <a:prstTxWarp prst="textNoShape">
              <a:avLst/>
            </a:prstTxWarp>
          </a:bodyPr>
          <a:lstStyle/>
          <a:p>
            <a:pPr algn="ctr" eaLnBrk="0" hangingPunct="0">
              <a:spcBef>
                <a:spcPct val="20000"/>
              </a:spcBef>
              <a:buFont typeface="Arial" charset="0"/>
              <a:buNone/>
            </a:pPr>
            <a:endParaRPr lang="en-GB" sz="1400">
              <a:solidFill>
                <a:prstClr val="white"/>
              </a:solidFill>
              <a:latin typeface="Arial"/>
              <a:ea typeface="ＭＳ Ｐゴシック" pitchFamily="-105" charset="-128"/>
              <a:cs typeface="ＭＳ Ｐゴシック" pitchFamily="-105" charset="-128"/>
            </a:endParaRPr>
          </a:p>
        </p:txBody>
      </p:sp>
      <p:sp>
        <p:nvSpPr>
          <p:cNvPr id="17" name="Rectangle 16"/>
          <p:cNvSpPr/>
          <p:nvPr/>
        </p:nvSpPr>
        <p:spPr>
          <a:xfrm>
            <a:off x="6960096" y="1484785"/>
            <a:ext cx="2592288" cy="307777"/>
          </a:xfrm>
          <a:prstGeom prst="rect">
            <a:avLst/>
          </a:prstGeom>
        </p:spPr>
        <p:txBody>
          <a:bodyPr wrap="square">
            <a:spAutoFit/>
          </a:bodyPr>
          <a:lstStyle/>
          <a:p>
            <a:pPr eaLnBrk="0" hangingPunct="0"/>
            <a:r>
              <a:rPr lang="en-GB" altLang="en-US" sz="1400" b="1" dirty="0">
                <a:solidFill>
                  <a:prstClr val="black"/>
                </a:solidFill>
                <a:latin typeface="Arial"/>
              </a:rPr>
              <a:t>Step 2:</a:t>
            </a:r>
          </a:p>
        </p:txBody>
      </p:sp>
      <p:sp>
        <p:nvSpPr>
          <p:cNvPr id="18" name="Content Placeholder 2"/>
          <p:cNvSpPr txBox="1">
            <a:spLocks/>
          </p:cNvSpPr>
          <p:nvPr/>
        </p:nvSpPr>
        <p:spPr bwMode="auto">
          <a:xfrm>
            <a:off x="7824192" y="1196752"/>
            <a:ext cx="2376264" cy="792088"/>
          </a:xfrm>
          <a:prstGeom prst="rect">
            <a:avLst/>
          </a:prstGeom>
          <a:solidFill>
            <a:srgbClr val="51FC3A"/>
          </a:solidFill>
          <a:ln>
            <a:noFill/>
          </a:ln>
          <a:extLs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defPPr>
              <a:defRPr lang="en-US"/>
            </a:defPPr>
            <a:lvl1pPr indent="0" algn="ctr" eaLnBrk="0" fontAlgn="base" hangingPunct="0">
              <a:spcBef>
                <a:spcPct val="20000"/>
              </a:spcBef>
              <a:spcAft>
                <a:spcPct val="0"/>
              </a:spcAft>
              <a:buFont typeface="Arial" charset="0"/>
              <a:buNone/>
              <a:defRPr sz="1400">
                <a:solidFill>
                  <a:prstClr val="white"/>
                </a:solidFill>
                <a:ea typeface="ＭＳ Ｐゴシック" pitchFamily="-105" charset="-128"/>
                <a:cs typeface="ＭＳ Ｐゴシック" pitchFamily="-105" charset="-128"/>
              </a:defRPr>
            </a:lvl1pPr>
            <a:lvl2pPr marL="742950" indent="-285750" eaLnBrk="0" fontAlgn="base" hangingPunct="0">
              <a:spcBef>
                <a:spcPct val="20000"/>
              </a:spcBef>
              <a:spcAft>
                <a:spcPct val="0"/>
              </a:spcAft>
              <a:buFont typeface="Arial" charset="0"/>
              <a:buChar char="–"/>
              <a:defRPr sz="2800">
                <a:ea typeface="ＭＳ Ｐゴシック" pitchFamily="-105" charset="-128"/>
              </a:defRPr>
            </a:lvl2pPr>
            <a:lvl3pPr marL="1143000" indent="-228600" eaLnBrk="0" fontAlgn="base" hangingPunct="0">
              <a:spcBef>
                <a:spcPct val="20000"/>
              </a:spcBef>
              <a:spcAft>
                <a:spcPct val="0"/>
              </a:spcAft>
              <a:buFont typeface="Arial" charset="0"/>
              <a:buChar char="•"/>
              <a:defRPr sz="2400">
                <a:ea typeface="ＭＳ Ｐゴシック" pitchFamily="-105" charset="-128"/>
              </a:defRPr>
            </a:lvl3pPr>
            <a:lvl4pPr marL="1600200" indent="-228600" eaLnBrk="0" fontAlgn="base" hangingPunct="0">
              <a:spcBef>
                <a:spcPct val="20000"/>
              </a:spcBef>
              <a:spcAft>
                <a:spcPct val="0"/>
              </a:spcAft>
              <a:buFont typeface="Arial" charset="0"/>
              <a:buChar char="–"/>
              <a:defRPr sz="2000">
                <a:ea typeface="ＭＳ Ｐゴシック" pitchFamily="-105" charset="-128"/>
              </a:defRPr>
            </a:lvl4pPr>
            <a:lvl5pPr marL="2057400" indent="-228600" eaLnBrk="0" fontAlgn="base" hangingPunct="0">
              <a:spcBef>
                <a:spcPct val="20000"/>
              </a:spcBef>
              <a:spcAft>
                <a:spcPct val="0"/>
              </a:spcAft>
              <a:buFont typeface="Arial" charset="0"/>
              <a:buChar char="»"/>
              <a:defRPr sz="2000">
                <a:ea typeface="ＭＳ Ｐゴシック" pitchFamily="-105" charset="-128"/>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en-GB" altLang="en-US" dirty="0">
                <a:solidFill>
                  <a:prstClr val="black"/>
                </a:solidFill>
                <a:latin typeface="Arial"/>
              </a:rPr>
              <a:t>Training Plan toolkit:</a:t>
            </a:r>
          </a:p>
        </p:txBody>
      </p:sp>
    </p:spTree>
    <p:extLst>
      <p:ext uri="{BB962C8B-B14F-4D97-AF65-F5344CB8AC3E}">
        <p14:creationId xmlns:p14="http://schemas.microsoft.com/office/powerpoint/2010/main" val="561320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8328249" y="2348880"/>
            <a:ext cx="1666825" cy="792088"/>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prstClr val="white">
                    <a:lumMod val="50000"/>
                  </a:prstClr>
                </a:solidFill>
              </a:rPr>
              <a:t>20% OTJT</a:t>
            </a:r>
          </a:p>
        </p:txBody>
      </p:sp>
      <p:sp>
        <p:nvSpPr>
          <p:cNvPr id="4" name="Rectangle 3"/>
          <p:cNvSpPr/>
          <p:nvPr/>
        </p:nvSpPr>
        <p:spPr>
          <a:xfrm>
            <a:off x="1775520" y="2276872"/>
            <a:ext cx="8568952" cy="4493538"/>
          </a:xfrm>
          <a:prstGeom prst="rect">
            <a:avLst/>
          </a:prstGeom>
        </p:spPr>
        <p:txBody>
          <a:bodyPr wrap="square">
            <a:spAutoFit/>
          </a:bodyPr>
          <a:lstStyle/>
          <a:p>
            <a:pPr>
              <a:spcAft>
                <a:spcPts val="1200"/>
              </a:spcAft>
            </a:pPr>
            <a:r>
              <a:rPr lang="en-GB" sz="1600" b="1" dirty="0">
                <a:solidFill>
                  <a:prstClr val="black"/>
                </a:solidFill>
                <a:latin typeface="Arial"/>
              </a:rPr>
              <a:t>10 Steps for Initiation</a:t>
            </a:r>
            <a:r>
              <a:rPr lang="en-GB" sz="1600" dirty="0">
                <a:solidFill>
                  <a:prstClr val="black"/>
                </a:solidFill>
                <a:latin typeface="Arial"/>
              </a:rPr>
              <a:t>...  Indicative order:</a:t>
            </a:r>
          </a:p>
          <a:p>
            <a:pPr marL="633413" indent="-633413">
              <a:spcAft>
                <a:spcPts val="1200"/>
              </a:spcAft>
              <a:buFont typeface="+mj-lt"/>
              <a:buAutoNum type="arabicPeriod"/>
            </a:pPr>
            <a:r>
              <a:rPr lang="en-GB" sz="1600" dirty="0">
                <a:solidFill>
                  <a:prstClr val="black"/>
                </a:solidFill>
                <a:latin typeface="Arial"/>
              </a:rPr>
              <a:t>Jointly review the Skills Scan and Commitment Statement.</a:t>
            </a:r>
          </a:p>
          <a:p>
            <a:pPr marL="633413" indent="-633413">
              <a:spcAft>
                <a:spcPts val="1200"/>
              </a:spcAft>
              <a:buFont typeface="+mj-lt"/>
              <a:buAutoNum type="arabicPeriod"/>
            </a:pPr>
            <a:r>
              <a:rPr lang="en-GB" sz="1600" dirty="0">
                <a:solidFill>
                  <a:prstClr val="black"/>
                </a:solidFill>
                <a:latin typeface="Arial"/>
              </a:rPr>
              <a:t>Review existing training opportunities for the role / area of work</a:t>
            </a:r>
          </a:p>
          <a:p>
            <a:pPr marL="633413" indent="-633413">
              <a:spcAft>
                <a:spcPts val="1200"/>
              </a:spcAft>
              <a:buFont typeface="+mj-lt"/>
              <a:buAutoNum type="arabicPeriod"/>
            </a:pPr>
            <a:r>
              <a:rPr lang="en-GB" sz="1600" dirty="0">
                <a:solidFill>
                  <a:prstClr val="black"/>
                </a:solidFill>
                <a:latin typeface="Arial"/>
              </a:rPr>
              <a:t>Map all planned activities to KSBs</a:t>
            </a:r>
          </a:p>
          <a:p>
            <a:pPr marL="633413" indent="-633413">
              <a:spcAft>
                <a:spcPts val="1200"/>
              </a:spcAft>
              <a:buFont typeface="+mj-lt"/>
              <a:buAutoNum type="arabicPeriod"/>
            </a:pPr>
            <a:r>
              <a:rPr lang="en-GB" sz="1600" dirty="0">
                <a:solidFill>
                  <a:prstClr val="black"/>
                </a:solidFill>
                <a:latin typeface="Arial"/>
              </a:rPr>
              <a:t>Familiarise with SHU WBL assessment requirements (L4 initially)</a:t>
            </a:r>
          </a:p>
          <a:p>
            <a:pPr marL="633413" indent="-633413">
              <a:spcAft>
                <a:spcPts val="1200"/>
              </a:spcAft>
              <a:buFont typeface="+mj-lt"/>
              <a:buAutoNum type="arabicPeriod"/>
            </a:pPr>
            <a:r>
              <a:rPr lang="en-GB" sz="1600" dirty="0">
                <a:solidFill>
                  <a:prstClr val="black"/>
                </a:solidFill>
                <a:latin typeface="Arial"/>
              </a:rPr>
              <a:t>Familiarise with SHU WBL Projects through-out and plan opportunities</a:t>
            </a:r>
          </a:p>
          <a:p>
            <a:pPr marL="633413" indent="-633413">
              <a:spcAft>
                <a:spcPts val="1200"/>
              </a:spcAft>
              <a:buFont typeface="+mj-lt"/>
              <a:buAutoNum type="arabicPeriod"/>
            </a:pPr>
            <a:r>
              <a:rPr lang="en-GB" sz="1600" dirty="0">
                <a:solidFill>
                  <a:prstClr val="black"/>
                </a:solidFill>
                <a:latin typeface="Arial"/>
              </a:rPr>
              <a:t>KSB gap analysis for next round of planning</a:t>
            </a:r>
          </a:p>
          <a:p>
            <a:pPr marL="633413" indent="-633413">
              <a:spcAft>
                <a:spcPts val="1200"/>
              </a:spcAft>
              <a:buFont typeface="+mj-lt"/>
              <a:buAutoNum type="arabicPeriod"/>
            </a:pPr>
            <a:r>
              <a:rPr lang="en-GB" sz="1600" dirty="0">
                <a:solidFill>
                  <a:prstClr val="black"/>
                </a:solidFill>
                <a:latin typeface="Arial"/>
              </a:rPr>
              <a:t>WBL Project gap analysis and planning going forward</a:t>
            </a:r>
          </a:p>
          <a:p>
            <a:pPr marL="633413" indent="-633413">
              <a:spcAft>
                <a:spcPts val="1200"/>
              </a:spcAft>
              <a:buFont typeface="+mj-lt"/>
              <a:buAutoNum type="arabicPeriod"/>
            </a:pPr>
            <a:r>
              <a:rPr lang="en-GB" sz="1600" dirty="0">
                <a:solidFill>
                  <a:prstClr val="black"/>
                </a:solidFill>
                <a:latin typeface="Arial"/>
              </a:rPr>
              <a:t>Consider employer PDR in relation to APRs – set objectives</a:t>
            </a:r>
          </a:p>
          <a:p>
            <a:pPr marL="633413" indent="-633413">
              <a:spcAft>
                <a:spcPts val="1200"/>
              </a:spcAft>
              <a:buFont typeface="+mj-lt"/>
              <a:buAutoNum type="arabicPeriod"/>
            </a:pPr>
            <a:r>
              <a:rPr lang="en-GB" sz="1600" dirty="0">
                <a:solidFill>
                  <a:prstClr val="black"/>
                </a:solidFill>
                <a:latin typeface="Arial"/>
              </a:rPr>
              <a:t>Identify key internal and external stakeholders and dependencies</a:t>
            </a:r>
          </a:p>
          <a:p>
            <a:pPr marL="633413" indent="-633413">
              <a:spcAft>
                <a:spcPts val="1200"/>
              </a:spcAft>
              <a:buFont typeface="+mj-lt"/>
              <a:buAutoNum type="arabicPeriod"/>
            </a:pPr>
            <a:r>
              <a:rPr lang="en-GB" sz="1600" dirty="0">
                <a:solidFill>
                  <a:prstClr val="black"/>
                </a:solidFill>
                <a:latin typeface="Arial"/>
              </a:rPr>
              <a:t>Discuss the initial training plan with SHU WBL Coach</a:t>
            </a:r>
          </a:p>
        </p:txBody>
      </p:sp>
      <p:sp>
        <p:nvSpPr>
          <p:cNvPr id="14" name="Rectangle 13"/>
          <p:cNvSpPr/>
          <p:nvPr/>
        </p:nvSpPr>
        <p:spPr>
          <a:xfrm>
            <a:off x="1775521" y="1619508"/>
            <a:ext cx="2467407" cy="369332"/>
          </a:xfrm>
          <a:prstGeom prst="rect">
            <a:avLst/>
          </a:prstGeom>
        </p:spPr>
        <p:txBody>
          <a:bodyPr wrap="none">
            <a:spAutoFit/>
          </a:bodyPr>
          <a:lstStyle/>
          <a:p>
            <a:r>
              <a:rPr lang="en-GB" altLang="en-US" b="1" dirty="0">
                <a:solidFill>
                  <a:srgbClr val="51FC3A"/>
                </a:solidFill>
                <a:latin typeface="Arial"/>
              </a:rPr>
              <a:t>Training Plan toolkit:</a:t>
            </a:r>
          </a:p>
        </p:txBody>
      </p:sp>
      <p:pic>
        <p:nvPicPr>
          <p:cNvPr id="23"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5741" t="12981" r="55671" b="12833"/>
          <a:stretch/>
        </p:blipFill>
        <p:spPr bwMode="auto">
          <a:xfrm>
            <a:off x="7863966" y="2276872"/>
            <a:ext cx="813680"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Pentagon 15"/>
          <p:cNvSpPr/>
          <p:nvPr/>
        </p:nvSpPr>
        <p:spPr>
          <a:xfrm rot="5400000">
            <a:off x="7374142" y="3699030"/>
            <a:ext cx="5220580" cy="432048"/>
          </a:xfrm>
          <a:prstGeom prst="homePlate">
            <a:avLst/>
          </a:prstGeom>
          <a:solidFill>
            <a:srgbClr val="51FC3A"/>
          </a:solidFill>
          <a:ln>
            <a:noFill/>
          </a:ln>
        </p:spPr>
        <p:txBody>
          <a:bodyPr vert="horz" wrap="square" lIns="91440" tIns="45720" rIns="91440" bIns="45720" numCol="1" anchor="ctr" anchorCtr="0" compatLnSpc="1">
            <a:prstTxWarp prst="textNoShape">
              <a:avLst/>
            </a:prstTxWarp>
          </a:bodyPr>
          <a:lstStyle/>
          <a:p>
            <a:pPr algn="ctr" eaLnBrk="0" hangingPunct="0">
              <a:spcBef>
                <a:spcPct val="20000"/>
              </a:spcBef>
              <a:buFont typeface="Arial" charset="0"/>
              <a:buNone/>
            </a:pPr>
            <a:endParaRPr lang="en-GB" sz="1400">
              <a:solidFill>
                <a:prstClr val="white"/>
              </a:solidFill>
              <a:latin typeface="Arial"/>
              <a:ea typeface="ＭＳ Ｐゴシック" pitchFamily="-105" charset="-128"/>
              <a:cs typeface="ＭＳ Ｐゴシック" pitchFamily="-105" charset="-128"/>
            </a:endParaRPr>
          </a:p>
        </p:txBody>
      </p:sp>
      <p:sp>
        <p:nvSpPr>
          <p:cNvPr id="17" name="Rectangle 16"/>
          <p:cNvSpPr/>
          <p:nvPr/>
        </p:nvSpPr>
        <p:spPr>
          <a:xfrm>
            <a:off x="6960096" y="1484785"/>
            <a:ext cx="2592288" cy="307777"/>
          </a:xfrm>
          <a:prstGeom prst="rect">
            <a:avLst/>
          </a:prstGeom>
        </p:spPr>
        <p:txBody>
          <a:bodyPr wrap="square">
            <a:spAutoFit/>
          </a:bodyPr>
          <a:lstStyle/>
          <a:p>
            <a:pPr eaLnBrk="0" hangingPunct="0"/>
            <a:r>
              <a:rPr lang="en-GB" altLang="en-US" sz="1400" b="1" dirty="0">
                <a:solidFill>
                  <a:prstClr val="black"/>
                </a:solidFill>
                <a:latin typeface="Arial"/>
              </a:rPr>
              <a:t>Step 2:</a:t>
            </a:r>
          </a:p>
        </p:txBody>
      </p:sp>
      <p:sp>
        <p:nvSpPr>
          <p:cNvPr id="18" name="Content Placeholder 2"/>
          <p:cNvSpPr txBox="1">
            <a:spLocks/>
          </p:cNvSpPr>
          <p:nvPr/>
        </p:nvSpPr>
        <p:spPr bwMode="auto">
          <a:xfrm>
            <a:off x="7824192" y="1196752"/>
            <a:ext cx="2376264" cy="792088"/>
          </a:xfrm>
          <a:prstGeom prst="rect">
            <a:avLst/>
          </a:prstGeom>
          <a:solidFill>
            <a:srgbClr val="51FC3A"/>
          </a:solidFill>
          <a:ln>
            <a:noFill/>
          </a:ln>
          <a:extLs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defPPr>
              <a:defRPr lang="en-US"/>
            </a:defPPr>
            <a:lvl1pPr indent="0" algn="ctr" eaLnBrk="0" fontAlgn="base" hangingPunct="0">
              <a:spcBef>
                <a:spcPct val="20000"/>
              </a:spcBef>
              <a:spcAft>
                <a:spcPct val="0"/>
              </a:spcAft>
              <a:buFont typeface="Arial" charset="0"/>
              <a:buNone/>
              <a:defRPr sz="1400">
                <a:solidFill>
                  <a:prstClr val="white"/>
                </a:solidFill>
                <a:ea typeface="ＭＳ Ｐゴシック" pitchFamily="-105" charset="-128"/>
                <a:cs typeface="ＭＳ Ｐゴシック" pitchFamily="-105" charset="-128"/>
              </a:defRPr>
            </a:lvl1pPr>
            <a:lvl2pPr marL="742950" indent="-285750" eaLnBrk="0" fontAlgn="base" hangingPunct="0">
              <a:spcBef>
                <a:spcPct val="20000"/>
              </a:spcBef>
              <a:spcAft>
                <a:spcPct val="0"/>
              </a:spcAft>
              <a:buFont typeface="Arial" charset="0"/>
              <a:buChar char="–"/>
              <a:defRPr sz="2800">
                <a:ea typeface="ＭＳ Ｐゴシック" pitchFamily="-105" charset="-128"/>
              </a:defRPr>
            </a:lvl2pPr>
            <a:lvl3pPr marL="1143000" indent="-228600" eaLnBrk="0" fontAlgn="base" hangingPunct="0">
              <a:spcBef>
                <a:spcPct val="20000"/>
              </a:spcBef>
              <a:spcAft>
                <a:spcPct val="0"/>
              </a:spcAft>
              <a:buFont typeface="Arial" charset="0"/>
              <a:buChar char="•"/>
              <a:defRPr sz="2400">
                <a:ea typeface="ＭＳ Ｐゴシック" pitchFamily="-105" charset="-128"/>
              </a:defRPr>
            </a:lvl3pPr>
            <a:lvl4pPr marL="1600200" indent="-228600" eaLnBrk="0" fontAlgn="base" hangingPunct="0">
              <a:spcBef>
                <a:spcPct val="20000"/>
              </a:spcBef>
              <a:spcAft>
                <a:spcPct val="0"/>
              </a:spcAft>
              <a:buFont typeface="Arial" charset="0"/>
              <a:buChar char="–"/>
              <a:defRPr sz="2000">
                <a:ea typeface="ＭＳ Ｐゴシック" pitchFamily="-105" charset="-128"/>
              </a:defRPr>
            </a:lvl4pPr>
            <a:lvl5pPr marL="2057400" indent="-228600" eaLnBrk="0" fontAlgn="base" hangingPunct="0">
              <a:spcBef>
                <a:spcPct val="20000"/>
              </a:spcBef>
              <a:spcAft>
                <a:spcPct val="0"/>
              </a:spcAft>
              <a:buFont typeface="Arial" charset="0"/>
              <a:buChar char="»"/>
              <a:defRPr sz="2000">
                <a:ea typeface="ＭＳ Ｐゴシック" pitchFamily="-105" charset="-128"/>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r>
              <a:rPr lang="en-GB" altLang="en-US" dirty="0">
                <a:solidFill>
                  <a:prstClr val="black"/>
                </a:solidFill>
                <a:latin typeface="Arial"/>
              </a:rPr>
              <a:t>Training Plan toolkit:</a:t>
            </a:r>
          </a:p>
        </p:txBody>
      </p:sp>
      <p:sp>
        <p:nvSpPr>
          <p:cNvPr id="10" name="Title 1"/>
          <p:cNvSpPr>
            <a:spLocks noGrp="1"/>
          </p:cNvSpPr>
          <p:nvPr>
            <p:ph type="title"/>
          </p:nvPr>
        </p:nvSpPr>
        <p:spPr>
          <a:xfrm>
            <a:off x="1775520" y="114066"/>
            <a:ext cx="6623199" cy="1143000"/>
          </a:xfrm>
        </p:spPr>
        <p:txBody>
          <a:bodyPr/>
          <a:lstStyle/>
          <a:p>
            <a:pPr algn="l"/>
            <a:r>
              <a:rPr lang="en-GB" sz="2400" dirty="0"/>
              <a:t>Commitment and employer engagement</a:t>
            </a:r>
          </a:p>
        </p:txBody>
      </p:sp>
    </p:spTree>
    <p:extLst>
      <p:ext uri="{BB962C8B-B14F-4D97-AF65-F5344CB8AC3E}">
        <p14:creationId xmlns:p14="http://schemas.microsoft.com/office/powerpoint/2010/main" val="2005366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heel(1)">
                                      <p:cBhvr>
                                        <p:cTn id="12" dur="2000"/>
                                        <p:tgtEl>
                                          <p:spTgt spid="23"/>
                                        </p:tgtEl>
                                      </p:cBhvr>
                                    </p:animEffect>
                                  </p:childTnLst>
                                </p:cTn>
                              </p:par>
                            </p:childTnLst>
                          </p:cTn>
                        </p:par>
                        <p:par>
                          <p:cTn id="13" fill="hold">
                            <p:stCondLst>
                              <p:cond delay="2000"/>
                            </p:stCondLst>
                            <p:childTnLst>
                              <p:par>
                                <p:cTn id="14" presetID="22" presetClass="entr" presetSubtype="8"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500"/>
                                        <p:tgtEl>
                                          <p:spTgt spid="4">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fade">
                                      <p:cBhvr>
                                        <p:cTn id="26" dur="500"/>
                                        <p:tgtEl>
                                          <p:spTgt spid="4">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Effect transition="in" filter="fade">
                                      <p:cBhvr>
                                        <p:cTn id="31" dur="500"/>
                                        <p:tgtEl>
                                          <p:spTgt spid="4">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4">
                                            <p:txEl>
                                              <p:pRg st="5" end="5"/>
                                            </p:txEl>
                                          </p:spTgt>
                                        </p:tgtEl>
                                        <p:attrNameLst>
                                          <p:attrName>style.visibility</p:attrName>
                                        </p:attrNameLst>
                                      </p:cBhvr>
                                      <p:to>
                                        <p:strVal val="visible"/>
                                      </p:to>
                                    </p:set>
                                    <p:animEffect transition="in" filter="fade">
                                      <p:cBhvr>
                                        <p:cTn id="36" dur="500"/>
                                        <p:tgtEl>
                                          <p:spTgt spid="4">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4">
                                            <p:txEl>
                                              <p:pRg st="6" end="6"/>
                                            </p:txEl>
                                          </p:spTgt>
                                        </p:tgtEl>
                                        <p:attrNameLst>
                                          <p:attrName>style.visibility</p:attrName>
                                        </p:attrNameLst>
                                      </p:cBhvr>
                                      <p:to>
                                        <p:strVal val="visible"/>
                                      </p:to>
                                    </p:set>
                                    <p:animEffect transition="in" filter="fade">
                                      <p:cBhvr>
                                        <p:cTn id="41" dur="500"/>
                                        <p:tgtEl>
                                          <p:spTgt spid="4">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4">
                                            <p:txEl>
                                              <p:pRg st="7" end="7"/>
                                            </p:txEl>
                                          </p:spTgt>
                                        </p:tgtEl>
                                        <p:attrNameLst>
                                          <p:attrName>style.visibility</p:attrName>
                                        </p:attrNameLst>
                                      </p:cBhvr>
                                      <p:to>
                                        <p:strVal val="visible"/>
                                      </p:to>
                                    </p:set>
                                    <p:animEffect transition="in" filter="fade">
                                      <p:cBhvr>
                                        <p:cTn id="46" dur="500"/>
                                        <p:tgtEl>
                                          <p:spTgt spid="4">
                                            <p:txEl>
                                              <p:pRg st="7" end="7"/>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4">
                                            <p:txEl>
                                              <p:pRg st="8" end="8"/>
                                            </p:txEl>
                                          </p:spTgt>
                                        </p:tgtEl>
                                        <p:attrNameLst>
                                          <p:attrName>style.visibility</p:attrName>
                                        </p:attrNameLst>
                                      </p:cBhvr>
                                      <p:to>
                                        <p:strVal val="visible"/>
                                      </p:to>
                                    </p:set>
                                    <p:animEffect transition="in" filter="fade">
                                      <p:cBhvr>
                                        <p:cTn id="51" dur="500"/>
                                        <p:tgtEl>
                                          <p:spTgt spid="4">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4">
                                            <p:txEl>
                                              <p:pRg st="9" end="9"/>
                                            </p:txEl>
                                          </p:spTgt>
                                        </p:tgtEl>
                                        <p:attrNameLst>
                                          <p:attrName>style.visibility</p:attrName>
                                        </p:attrNameLst>
                                      </p:cBhvr>
                                      <p:to>
                                        <p:strVal val="visible"/>
                                      </p:to>
                                    </p:set>
                                    <p:animEffect transition="in" filter="fade">
                                      <p:cBhvr>
                                        <p:cTn id="56" dur="500"/>
                                        <p:tgtEl>
                                          <p:spTgt spid="4">
                                            <p:txEl>
                                              <p:pRg st="9" end="9"/>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4">
                                            <p:txEl>
                                              <p:pRg st="10" end="10"/>
                                            </p:txEl>
                                          </p:spTgt>
                                        </p:tgtEl>
                                        <p:attrNameLst>
                                          <p:attrName>style.visibility</p:attrName>
                                        </p:attrNameLst>
                                      </p:cBhvr>
                                      <p:to>
                                        <p:strVal val="visible"/>
                                      </p:to>
                                    </p:set>
                                    <p:animEffect transition="in" filter="fade">
                                      <p:cBhvr>
                                        <p:cTn id="61"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454</Words>
  <Application>Microsoft Office PowerPoint</Application>
  <PresentationFormat>Widescreen</PresentationFormat>
  <Paragraphs>51</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Commitment and employer engagement</vt:lpstr>
      <vt:lpstr>PowerPoint Presentation</vt:lpstr>
      <vt:lpstr>Commitment and employer engagement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Commitment and employer engagement</dc:title>
  <dc:creator>Cotte, Fabienne</dc:creator>
  <cp:lastModifiedBy>Cotte, Fabienne</cp:lastModifiedBy>
  <cp:revision>1</cp:revision>
  <dcterms:created xsi:type="dcterms:W3CDTF">2020-07-15T10:40:51Z</dcterms:created>
  <dcterms:modified xsi:type="dcterms:W3CDTF">2020-07-15T10:44:02Z</dcterms:modified>
</cp:coreProperties>
</file>