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2" r:id="rId2"/>
  </p:sldMasterIdLst>
  <p:notesMasterIdLst>
    <p:notesMasterId r:id="rId4"/>
  </p:notesMasterIdLst>
  <p:handoutMasterIdLst>
    <p:handoutMasterId r:id="rId5"/>
  </p:handoutMasterIdLst>
  <p:sldIdLst>
    <p:sldId id="27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Moorwood" initials="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0066"/>
    <a:srgbClr val="51FC3A"/>
    <a:srgbClr val="DCF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849" autoAdjust="0"/>
  </p:normalViewPr>
  <p:slideViewPr>
    <p:cSldViewPr>
      <p:cViewPr varScale="1">
        <p:scale>
          <a:sx n="62" d="100"/>
          <a:sy n="62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DA1A3-1ECF-43C5-B09E-2CD2CA088EE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DF6C4-8B4E-4013-82B2-E1D2D591B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9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A7E2C-23CD-461C-9853-935D1DE8D90E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75D39-A7C0-4C04-8AA2-7F647C720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47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00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13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3728" y="274639"/>
            <a:ext cx="435327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65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6 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54" y="1484785"/>
            <a:ext cx="2727262" cy="1930524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40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99932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6E4B1D-ADB2-4F15-8389-44110F300007}" type="datetimeFigureOut">
              <a:rPr lang="en-GB" sz="2400" smtClean="0">
                <a:solidFill>
                  <a:prstClr val="black">
                    <a:tint val="95000"/>
                  </a:prstClr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12/08/2020</a:t>
            </a:fld>
            <a:endParaRPr lang="en-GB" sz="2400">
              <a:solidFill>
                <a:prstClr val="black">
                  <a:tint val="95000"/>
                </a:prstClr>
              </a:solidFill>
              <a:ea typeface="ＭＳ Ｐゴシック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0598" y="6476999"/>
            <a:ext cx="5507719" cy="27432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prstClr val="black">
                  <a:tint val="95000"/>
                </a:prstClr>
              </a:solidFill>
              <a:ea typeface="ＭＳ Ｐゴシック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623AC5-E736-42FC-804D-CE08A2C83742}" type="slidenum">
              <a:rPr lang="en-GB" sz="2400" smtClean="0">
                <a:solidFill>
                  <a:prstClr val="black">
                    <a:tint val="95000"/>
                  </a:prstClr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2400">
              <a:solidFill>
                <a:prstClr val="black">
                  <a:tint val="95000"/>
                </a:prst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42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24E69-BEE5-254D-9E1C-7DB27D080CF3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1B040-A1A9-874A-8256-F9B029ACC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981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5218A-4731-AA49-A7FA-4D9B7D2DA72E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CB5973-7E57-AE49-9493-0ADC07D20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049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3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34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64CB5-CB06-9D40-8A6F-CA0F176FFD25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9D0EC-7EFA-5E4B-985C-87501E4E8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96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E389E-CCB7-1046-B01A-6F887D2EDA3E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41D9-C937-2A48-B6EB-1C9F76DC7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938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0" indent="0">
              <a:buNone/>
              <a:defRPr sz="2000" b="1"/>
            </a:lvl2pPr>
            <a:lvl3pPr marL="913368" indent="0">
              <a:buNone/>
              <a:defRPr sz="1800" b="1"/>
            </a:lvl3pPr>
            <a:lvl4pPr marL="1370060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6" indent="0">
              <a:buNone/>
              <a:defRPr sz="1600" b="1"/>
            </a:lvl6pPr>
            <a:lvl7pPr marL="2740117" indent="0">
              <a:buNone/>
              <a:defRPr sz="1600" b="1"/>
            </a:lvl7pPr>
            <a:lvl8pPr marL="3196797" indent="0">
              <a:buNone/>
              <a:defRPr sz="1600" b="1"/>
            </a:lvl8pPr>
            <a:lvl9pPr marL="3653486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0" indent="0">
              <a:buNone/>
              <a:defRPr sz="2000" b="1"/>
            </a:lvl2pPr>
            <a:lvl3pPr marL="913368" indent="0">
              <a:buNone/>
              <a:defRPr sz="1800" b="1"/>
            </a:lvl3pPr>
            <a:lvl4pPr marL="1370060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6" indent="0">
              <a:buNone/>
              <a:defRPr sz="1600" b="1"/>
            </a:lvl6pPr>
            <a:lvl7pPr marL="2740117" indent="0">
              <a:buNone/>
              <a:defRPr sz="1600" b="1"/>
            </a:lvl7pPr>
            <a:lvl8pPr marL="3196797" indent="0">
              <a:buNone/>
              <a:defRPr sz="1600" b="1"/>
            </a:lvl8pPr>
            <a:lvl9pPr marL="3653486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828C1-57EF-7B41-ACBC-BA60A279BC48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2363B-E734-8B47-BDE5-685031AB4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854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37C9C-BA1B-2B4C-A684-1583DC7480B8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28112-6976-5744-A22E-F308DF8169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06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852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BB52F-B406-FC49-B68F-141C7997354A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9BA77-37C9-7440-9E03-3B343F212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989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80" indent="0">
              <a:buNone/>
              <a:defRPr sz="1200"/>
            </a:lvl2pPr>
            <a:lvl3pPr marL="913368" indent="0">
              <a:buNone/>
              <a:defRPr sz="1000"/>
            </a:lvl3pPr>
            <a:lvl4pPr marL="1370060" indent="0">
              <a:buNone/>
              <a:defRPr sz="900"/>
            </a:lvl4pPr>
            <a:lvl5pPr marL="1826744" indent="0">
              <a:buNone/>
              <a:defRPr sz="900"/>
            </a:lvl5pPr>
            <a:lvl6pPr marL="2283426" indent="0">
              <a:buNone/>
              <a:defRPr sz="900"/>
            </a:lvl6pPr>
            <a:lvl7pPr marL="2740117" indent="0">
              <a:buNone/>
              <a:defRPr sz="900"/>
            </a:lvl7pPr>
            <a:lvl8pPr marL="3196797" indent="0">
              <a:buNone/>
              <a:defRPr sz="900"/>
            </a:lvl8pPr>
            <a:lvl9pPr marL="3653486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B27A7-816D-1043-B158-64F276775076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D0F53-A039-A243-BD77-07C63CD2B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735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680" indent="0">
              <a:buNone/>
              <a:defRPr sz="2800"/>
            </a:lvl2pPr>
            <a:lvl3pPr marL="913368" indent="0">
              <a:buNone/>
              <a:defRPr sz="2400"/>
            </a:lvl3pPr>
            <a:lvl4pPr marL="1370060" indent="0">
              <a:buNone/>
              <a:defRPr sz="2000"/>
            </a:lvl4pPr>
            <a:lvl5pPr marL="1826744" indent="0">
              <a:buNone/>
              <a:defRPr sz="2000"/>
            </a:lvl5pPr>
            <a:lvl6pPr marL="2283426" indent="0">
              <a:buNone/>
              <a:defRPr sz="2000"/>
            </a:lvl6pPr>
            <a:lvl7pPr marL="2740117" indent="0">
              <a:buNone/>
              <a:defRPr sz="2000"/>
            </a:lvl7pPr>
            <a:lvl8pPr marL="3196797" indent="0">
              <a:buNone/>
              <a:defRPr sz="2000"/>
            </a:lvl8pPr>
            <a:lvl9pPr marL="365348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680" indent="0">
              <a:buNone/>
              <a:defRPr sz="1200"/>
            </a:lvl2pPr>
            <a:lvl3pPr marL="913368" indent="0">
              <a:buNone/>
              <a:defRPr sz="1000"/>
            </a:lvl3pPr>
            <a:lvl4pPr marL="1370060" indent="0">
              <a:buNone/>
              <a:defRPr sz="900"/>
            </a:lvl4pPr>
            <a:lvl5pPr marL="1826744" indent="0">
              <a:buNone/>
              <a:defRPr sz="900"/>
            </a:lvl5pPr>
            <a:lvl6pPr marL="2283426" indent="0">
              <a:buNone/>
              <a:defRPr sz="900"/>
            </a:lvl6pPr>
            <a:lvl7pPr marL="2740117" indent="0">
              <a:buNone/>
              <a:defRPr sz="900"/>
            </a:lvl7pPr>
            <a:lvl8pPr marL="3196797" indent="0">
              <a:buNone/>
              <a:defRPr sz="900"/>
            </a:lvl8pPr>
            <a:lvl9pPr marL="3653486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E7E4F-297C-394D-A0C7-6020BB17B431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53319-9D6F-1244-A88D-E85DAB38E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642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D5643-A62A-0744-8BAB-4F9B97F656F7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864BA-451A-4D45-93B8-D44F2366F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457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3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3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E59F5-7DAE-AA42-85DF-DF1C142F4482}" type="datetimeFigureOut">
              <a:rPr lang="en-US" altLang="en-US"/>
              <a:pPr/>
              <a:t>8/12/2020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45C31-B5F4-2D41-BCB8-01F321322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57200" y="63563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B28CAB-4E17-0143-9E02-4D005D791228}" type="datetime1">
              <a:rPr lang="en-GB" altLang="en-US">
                <a:solidFill>
                  <a:prstClr val="black"/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12/08/2020</a:t>
            </a:fld>
            <a:endParaRPr lang="en-GB" alt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2843215" y="6356351"/>
            <a:ext cx="5843587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prstClr val="black"/>
                </a:solidFill>
              </a:rPr>
              <a:t>Directorate of Education and Employer Partnerships </a:t>
            </a:r>
          </a:p>
        </p:txBody>
      </p:sp>
    </p:spTree>
    <p:extLst>
      <p:ext uri="{BB962C8B-B14F-4D97-AF65-F5344CB8AC3E}">
        <p14:creationId xmlns:p14="http://schemas.microsoft.com/office/powerpoint/2010/main" val="331485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3"/>
            <a:ext cx="4038600" cy="3489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36913"/>
            <a:ext cx="4038600" cy="3489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0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39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4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16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6" y="155679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56793"/>
            <a:ext cx="5111750" cy="45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852937"/>
            <a:ext cx="3008313" cy="3273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13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479715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27784" y="62068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7784" y="537321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92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5" y="1412875"/>
            <a:ext cx="820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781302"/>
            <a:ext cx="8229600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1" descr="shuLogo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90"/>
            <a:ext cx="1871662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12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B70D50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336" tIns="45668" rIns="91336" bIns="45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Directorate of Education and Employer Partnerships</a:t>
            </a:r>
          </a:p>
          <a:p>
            <a:pPr lvl="4"/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43E6FF-E178-B74E-8A4D-EA9411124566}" type="datetimeFigureOut">
              <a:rPr lang="en-US" altLang="en-US">
                <a:latin typeface="Arial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8/12/2020</a:t>
            </a:fld>
            <a:endParaRPr lang="en-US" altLang="en-US">
              <a:latin typeface="Arial" charset="0"/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1" y="6356375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518900-4751-F740-BB54-E4E74F18FD85}" type="slidenum">
              <a:rPr lang="en-US" altLang="en-US">
                <a:latin typeface="Arial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84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45668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6680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3368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0060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6744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519" indent="-34251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114" indent="-285433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1709" indent="-22833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8397" indent="-22833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5090" indent="-22833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1773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456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145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824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0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68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60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744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26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117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797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486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876256" y="2708920"/>
            <a:ext cx="1666825" cy="79208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solidFill>
                  <a:prstClr val="white">
                    <a:lumMod val="50000"/>
                  </a:prstClr>
                </a:solidFill>
              </a:rPr>
              <a:t>20% Off The Job Training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772816"/>
            <a:ext cx="856895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</a:pPr>
            <a:r>
              <a:rPr lang="en-GB" sz="1600" b="1" dirty="0">
                <a:solidFill>
                  <a:prstClr val="black"/>
                </a:solidFill>
                <a:latin typeface="Arial"/>
              </a:rPr>
              <a:t>10 Steps for Initiation</a:t>
            </a:r>
            <a:r>
              <a:rPr lang="en-GB" sz="1600" dirty="0">
                <a:solidFill>
                  <a:prstClr val="black"/>
                </a:solidFill>
                <a:latin typeface="Arial"/>
              </a:rPr>
              <a:t>...  Indicative order: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</a:pPr>
            <a:endParaRPr lang="en-GB" sz="1600" dirty="0">
              <a:solidFill>
                <a:prstClr val="black"/>
              </a:solidFill>
              <a:latin typeface="Arial"/>
            </a:endParaRP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Jointly review the Skills Scan and Commitment Statement.</a:t>
            </a: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Review existing training opportunities for the role / area of work</a:t>
            </a: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Map all planned activities to KSBs</a:t>
            </a: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Familiarise with the University WBL assessment requirements (L4 initially)</a:t>
            </a: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Initial Project Scoping</a:t>
            </a: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KSB gap analysis for next round of planning</a:t>
            </a: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WBL Project gap analysis and planning going forward</a:t>
            </a: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Consider employer PDR in relation to APRs – set objectives</a:t>
            </a: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Identify key internal and external stakeholders and dependencies</a:t>
            </a:r>
          </a:p>
          <a:p>
            <a:pPr marL="633413" indent="-633413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Arial"/>
              </a:rPr>
              <a:t>Discuss the initial training plan with the University WBL Coach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1" t="12981" r="55671" b="12833"/>
          <a:stretch/>
        </p:blipFill>
        <p:spPr bwMode="auto">
          <a:xfrm>
            <a:off x="7364195" y="2060848"/>
            <a:ext cx="81368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entagon 15"/>
          <p:cNvSpPr/>
          <p:nvPr/>
        </p:nvSpPr>
        <p:spPr>
          <a:xfrm rot="5400000">
            <a:off x="5850142" y="3699030"/>
            <a:ext cx="5220580" cy="432048"/>
          </a:xfrm>
          <a:prstGeom prst="homePlate">
            <a:avLst/>
          </a:prstGeom>
          <a:solidFill>
            <a:srgbClr val="51FC3A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GB" sz="1400">
              <a:solidFill>
                <a:prstClr val="white"/>
              </a:solidFill>
              <a:latin typeface="Arial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652120" y="1196752"/>
            <a:ext cx="3024336" cy="792088"/>
          </a:xfrm>
          <a:prstGeom prst="rect">
            <a:avLst/>
          </a:prstGeom>
          <a:solidFill>
            <a:srgbClr val="51FC3A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indent="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>
                <a:solidFill>
                  <a:prstClr val="white"/>
                </a:solidFill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ea typeface="ＭＳ Ｐゴシック" pitchFamily="-105" charset="-128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ea typeface="ＭＳ Ｐゴシック" pitchFamily="-105" charset="-128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ea typeface="ＭＳ Ｐゴシック" pitchFamily="-105" charset="-128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ＭＳ Ｐゴシック" pitchFamily="-105" charset="-128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GB" altLang="en-US" sz="1600" b="1" dirty="0">
                <a:solidFill>
                  <a:prstClr val="black"/>
                </a:solidFill>
                <a:latin typeface="Arial"/>
              </a:rPr>
              <a:t>Training Plan Toolkit: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987824" y="-18256"/>
            <a:ext cx="9001000" cy="1143000"/>
          </a:xfrm>
        </p:spPr>
        <p:txBody>
          <a:bodyPr/>
          <a:lstStyle/>
          <a:p>
            <a:pPr algn="l"/>
            <a:r>
              <a:rPr lang="en-GB" sz="2000" dirty="0"/>
              <a:t>Employer Commitment - Training Plan Checklist</a:t>
            </a:r>
          </a:p>
        </p:txBody>
      </p:sp>
    </p:spTree>
    <p:extLst>
      <p:ext uri="{BB962C8B-B14F-4D97-AF65-F5344CB8AC3E}">
        <p14:creationId xmlns:p14="http://schemas.microsoft.com/office/powerpoint/2010/main" val="20053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2_SBS Arial template Presentation V2 (3)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22083</TotalTime>
  <Words>108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2_SBS Arial template Presentation V2 (3)</vt:lpstr>
      <vt:lpstr>Custom Design</vt:lpstr>
      <vt:lpstr>Employer Commitment - Training Plan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 Fundamentals</dc:title>
  <dc:creator>Sam Moorwood</dc:creator>
  <cp:lastModifiedBy>Cotte, Fabienne</cp:lastModifiedBy>
  <cp:revision>183</cp:revision>
  <cp:lastPrinted>2020-03-12T10:44:58Z</cp:lastPrinted>
  <dcterms:created xsi:type="dcterms:W3CDTF">2020-03-06T07:45:44Z</dcterms:created>
  <dcterms:modified xsi:type="dcterms:W3CDTF">2020-08-12T10:44:34Z</dcterms:modified>
</cp:coreProperties>
</file>